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4" r:id="rId1"/>
  </p:sldMasterIdLst>
  <p:sldIdLst>
    <p:sldId id="285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6" r:id="rId18"/>
    <p:sldId id="284" r:id="rId19"/>
    <p:sldId id="277" r:id="rId20"/>
    <p:sldId id="278" r:id="rId21"/>
    <p:sldId id="280" r:id="rId22"/>
    <p:sldId id="281" r:id="rId23"/>
    <p:sldId id="282" r:id="rId24"/>
    <p:sldId id="286" r:id="rId25"/>
  </p:sldIdLst>
  <p:sldSz cx="5867400" cy="8858250"/>
  <p:notesSz cx="5867400" cy="8858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886" y="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638" y="1036303"/>
            <a:ext cx="3605214" cy="3282682"/>
          </a:xfrm>
        </p:spPr>
        <p:txBody>
          <a:bodyPr bIns="0" anchor="b">
            <a:normAutofit/>
          </a:bodyPr>
          <a:lstStyle>
            <a:lvl1pPr algn="l">
              <a:defRPr sz="346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638" y="4561141"/>
            <a:ext cx="3605214" cy="1262760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027" b="0" cap="all" baseline="0">
                <a:solidFill>
                  <a:schemeClr val="tx1"/>
                </a:solidFill>
              </a:defRPr>
            </a:lvl1pPr>
            <a:lvl2pPr marL="220039" indent="0" algn="ctr">
              <a:buNone/>
              <a:defRPr sz="963"/>
            </a:lvl2pPr>
            <a:lvl3pPr marL="440078" indent="0" algn="ctr">
              <a:buNone/>
              <a:defRPr sz="866"/>
            </a:lvl3pPr>
            <a:lvl4pPr marL="660117" indent="0" algn="ctr">
              <a:buNone/>
              <a:defRPr sz="770"/>
            </a:lvl4pPr>
            <a:lvl5pPr marL="880156" indent="0" algn="ctr">
              <a:buNone/>
              <a:defRPr sz="770"/>
            </a:lvl5pPr>
            <a:lvl6pPr marL="1100195" indent="0" algn="ctr">
              <a:buNone/>
              <a:defRPr sz="770"/>
            </a:lvl6pPr>
            <a:lvl7pPr marL="1320234" indent="0" algn="ctr">
              <a:buNone/>
              <a:defRPr sz="770"/>
            </a:lvl7pPr>
            <a:lvl8pPr marL="1540273" indent="0" algn="ctr">
              <a:buNone/>
              <a:defRPr sz="770"/>
            </a:lvl8pPr>
            <a:lvl9pPr marL="1760311" indent="0" algn="ctr">
              <a:buNone/>
              <a:defRPr sz="77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7638" y="425357"/>
            <a:ext cx="1980371" cy="39938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601" y="1032007"/>
            <a:ext cx="514620" cy="650455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37638" y="4557700"/>
            <a:ext cx="36052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18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926240" y="2385822"/>
            <a:ext cx="42166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1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39068" y="1032009"/>
            <a:ext cx="707776" cy="601902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6240" y="1032009"/>
            <a:ext cx="3401536" cy="601902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4439068" y="1032009"/>
            <a:ext cx="0" cy="6019023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17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998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761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926240" y="2385822"/>
            <a:ext cx="42166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86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240" y="2268335"/>
            <a:ext cx="3604243" cy="2438602"/>
          </a:xfrm>
        </p:spPr>
        <p:txBody>
          <a:bodyPr anchor="b">
            <a:normAutofit/>
          </a:bodyPr>
          <a:lstStyle>
            <a:lvl1pPr algn="l">
              <a:defRPr sz="205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241" y="4916337"/>
            <a:ext cx="3604243" cy="1308367"/>
          </a:xfrm>
        </p:spPr>
        <p:txBody>
          <a:bodyPr tIns="91440">
            <a:normAutofit/>
          </a:bodyPr>
          <a:lstStyle>
            <a:lvl1pPr marL="0" indent="0" algn="l">
              <a:buNone/>
              <a:defRPr sz="1155">
                <a:solidFill>
                  <a:schemeClr val="tx1"/>
                </a:solidFill>
              </a:defRPr>
            </a:lvl1pPr>
            <a:lvl2pPr marL="220039" indent="0">
              <a:buNone/>
              <a:defRPr sz="963">
                <a:solidFill>
                  <a:schemeClr val="tx1">
                    <a:tint val="75000"/>
                  </a:schemeClr>
                </a:solidFill>
              </a:defRPr>
            </a:lvl2pPr>
            <a:lvl3pPr marL="440078" indent="0">
              <a:buNone/>
              <a:defRPr sz="866">
                <a:solidFill>
                  <a:schemeClr val="tx1">
                    <a:tint val="75000"/>
                  </a:schemeClr>
                </a:solidFill>
              </a:defRPr>
            </a:lvl3pPr>
            <a:lvl4pPr marL="660117" indent="0">
              <a:buNone/>
              <a:defRPr sz="770">
                <a:solidFill>
                  <a:schemeClr val="tx1">
                    <a:tint val="75000"/>
                  </a:schemeClr>
                </a:solidFill>
              </a:defRPr>
            </a:lvl4pPr>
            <a:lvl5pPr marL="880156" indent="0">
              <a:buNone/>
              <a:defRPr sz="770">
                <a:solidFill>
                  <a:schemeClr val="tx1">
                    <a:tint val="75000"/>
                  </a:schemeClr>
                </a:solidFill>
              </a:defRPr>
            </a:lvl5pPr>
            <a:lvl6pPr marL="1100195" indent="0">
              <a:buNone/>
              <a:defRPr sz="770">
                <a:solidFill>
                  <a:schemeClr val="tx1">
                    <a:tint val="75000"/>
                  </a:schemeClr>
                </a:solidFill>
              </a:defRPr>
            </a:lvl6pPr>
            <a:lvl7pPr marL="1320234" indent="0">
              <a:buNone/>
              <a:defRPr sz="770">
                <a:solidFill>
                  <a:schemeClr val="tx1">
                    <a:tint val="75000"/>
                  </a:schemeClr>
                </a:solidFill>
              </a:defRPr>
            </a:lvl7pPr>
            <a:lvl8pPr marL="1540273" indent="0">
              <a:buNone/>
              <a:defRPr sz="770">
                <a:solidFill>
                  <a:schemeClr val="tx1">
                    <a:tint val="75000"/>
                  </a:schemeClr>
                </a:solidFill>
              </a:defRPr>
            </a:lvl8pPr>
            <a:lvl9pPr marL="1760311" indent="0">
              <a:buNone/>
              <a:defRPr sz="7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26240" y="4914772"/>
            <a:ext cx="36042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82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240" y="1039650"/>
            <a:ext cx="4216612" cy="13682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6240" y="2601334"/>
            <a:ext cx="2005767" cy="44401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7225" y="2601335"/>
            <a:ext cx="2005627" cy="444018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926240" y="2385822"/>
            <a:ext cx="42166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926240" y="2385822"/>
            <a:ext cx="42166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240" y="1038713"/>
            <a:ext cx="4216612" cy="136441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240" y="2608586"/>
            <a:ext cx="2005700" cy="10358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412" b="0" cap="all" baseline="0">
                <a:solidFill>
                  <a:schemeClr val="accent1"/>
                </a:solidFill>
              </a:defRPr>
            </a:lvl1pPr>
            <a:lvl2pPr marL="220039" indent="0">
              <a:buNone/>
              <a:defRPr sz="963" b="1"/>
            </a:lvl2pPr>
            <a:lvl3pPr marL="440078" indent="0">
              <a:buNone/>
              <a:defRPr sz="866" b="1"/>
            </a:lvl3pPr>
            <a:lvl4pPr marL="660117" indent="0">
              <a:buNone/>
              <a:defRPr sz="770" b="1"/>
            </a:lvl4pPr>
            <a:lvl5pPr marL="880156" indent="0">
              <a:buNone/>
              <a:defRPr sz="770" b="1"/>
            </a:lvl5pPr>
            <a:lvl6pPr marL="1100195" indent="0">
              <a:buNone/>
              <a:defRPr sz="770" b="1"/>
            </a:lvl6pPr>
            <a:lvl7pPr marL="1320234" indent="0">
              <a:buNone/>
              <a:defRPr sz="770" b="1"/>
            </a:lvl7pPr>
            <a:lvl8pPr marL="1540273" indent="0">
              <a:buNone/>
              <a:defRPr sz="770" b="1"/>
            </a:lvl8pPr>
            <a:lvl9pPr marL="1760311" indent="0">
              <a:buNone/>
              <a:defRPr sz="77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240" y="3648016"/>
            <a:ext cx="2005700" cy="34157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37225" y="2613047"/>
            <a:ext cx="2005627" cy="103622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412" b="0" cap="all" baseline="0">
                <a:solidFill>
                  <a:schemeClr val="accent1"/>
                </a:solidFill>
              </a:defRPr>
            </a:lvl1pPr>
            <a:lvl2pPr marL="220039" indent="0">
              <a:buNone/>
              <a:defRPr sz="963" b="1"/>
            </a:lvl2pPr>
            <a:lvl3pPr marL="440078" indent="0">
              <a:buNone/>
              <a:defRPr sz="866" b="1"/>
            </a:lvl3pPr>
            <a:lvl4pPr marL="660117" indent="0">
              <a:buNone/>
              <a:defRPr sz="770" b="1"/>
            </a:lvl4pPr>
            <a:lvl5pPr marL="880156" indent="0">
              <a:buNone/>
              <a:defRPr sz="770" b="1"/>
            </a:lvl5pPr>
            <a:lvl6pPr marL="1100195" indent="0">
              <a:buNone/>
              <a:defRPr sz="770" b="1"/>
            </a:lvl6pPr>
            <a:lvl7pPr marL="1320234" indent="0">
              <a:buNone/>
              <a:defRPr sz="770" b="1"/>
            </a:lvl7pPr>
            <a:lvl8pPr marL="1540273" indent="0">
              <a:buNone/>
              <a:defRPr sz="770" b="1"/>
            </a:lvl8pPr>
            <a:lvl9pPr marL="1760311" indent="0">
              <a:buNone/>
              <a:defRPr sz="77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7225" y="3644427"/>
            <a:ext cx="2005627" cy="340660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71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26240" y="2385822"/>
            <a:ext cx="42166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4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05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385" y="1032008"/>
            <a:ext cx="1556651" cy="2902526"/>
          </a:xfrm>
        </p:spPr>
        <p:txBody>
          <a:bodyPr anchor="b">
            <a:normAutofit/>
          </a:bodyPr>
          <a:lstStyle>
            <a:lvl1pPr algn="l">
              <a:defRPr sz="154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438" y="1032008"/>
            <a:ext cx="2456414" cy="601765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385" y="4140428"/>
            <a:ext cx="1557562" cy="2903900"/>
          </a:xfrm>
        </p:spPr>
        <p:txBody>
          <a:bodyPr>
            <a:normAutofit/>
          </a:bodyPr>
          <a:lstStyle>
            <a:lvl1pPr marL="0" indent="0" algn="l">
              <a:buNone/>
              <a:defRPr sz="1027"/>
            </a:lvl1pPr>
            <a:lvl2pPr marL="220039" indent="0">
              <a:buNone/>
              <a:defRPr sz="674"/>
            </a:lvl2pPr>
            <a:lvl3pPr marL="440078" indent="0">
              <a:buNone/>
              <a:defRPr sz="578"/>
            </a:lvl3pPr>
            <a:lvl4pPr marL="660117" indent="0">
              <a:buNone/>
              <a:defRPr sz="481"/>
            </a:lvl4pPr>
            <a:lvl5pPr marL="880156" indent="0">
              <a:buNone/>
              <a:defRPr sz="481"/>
            </a:lvl5pPr>
            <a:lvl6pPr marL="1100195" indent="0">
              <a:buNone/>
              <a:defRPr sz="481"/>
            </a:lvl6pPr>
            <a:lvl7pPr marL="1320234" indent="0">
              <a:buNone/>
              <a:defRPr sz="481"/>
            </a:lvl7pPr>
            <a:lvl8pPr marL="1540273" indent="0">
              <a:buNone/>
              <a:defRPr sz="481"/>
            </a:lvl8pPr>
            <a:lvl9pPr marL="1760311" indent="0">
              <a:buNone/>
              <a:defRPr sz="48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925122" y="4140426"/>
            <a:ext cx="15549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09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206088" y="622805"/>
            <a:ext cx="2253140" cy="665092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662" y="1458954"/>
            <a:ext cx="2082167" cy="2364504"/>
          </a:xfrm>
        </p:spPr>
        <p:txBody>
          <a:bodyPr anchor="b">
            <a:normAutofit/>
          </a:bodyPr>
          <a:lstStyle>
            <a:lvl1pPr>
              <a:defRPr sz="205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19082" y="1449952"/>
            <a:ext cx="1434124" cy="4994006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540"/>
            </a:lvl1pPr>
            <a:lvl2pPr marL="220039" indent="0">
              <a:buNone/>
              <a:defRPr sz="1348"/>
            </a:lvl2pPr>
            <a:lvl3pPr marL="440078" indent="0">
              <a:buNone/>
              <a:defRPr sz="1155"/>
            </a:lvl3pPr>
            <a:lvl4pPr marL="660117" indent="0">
              <a:buNone/>
              <a:defRPr sz="963"/>
            </a:lvl4pPr>
            <a:lvl5pPr marL="880156" indent="0">
              <a:buNone/>
              <a:defRPr sz="963"/>
            </a:lvl5pPr>
            <a:lvl6pPr marL="1100195" indent="0">
              <a:buNone/>
              <a:defRPr sz="963"/>
            </a:lvl6pPr>
            <a:lvl7pPr marL="1320234" indent="0">
              <a:buNone/>
              <a:defRPr sz="963"/>
            </a:lvl7pPr>
            <a:lvl8pPr marL="1540273" indent="0">
              <a:buNone/>
              <a:defRPr sz="963"/>
            </a:lvl8pPr>
            <a:lvl9pPr marL="1760311" indent="0">
              <a:buNone/>
              <a:defRPr sz="963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240" y="4063573"/>
            <a:ext cx="2079184" cy="2588167"/>
          </a:xfrm>
        </p:spPr>
        <p:txBody>
          <a:bodyPr>
            <a:normAutofit/>
          </a:bodyPr>
          <a:lstStyle>
            <a:lvl1pPr marL="0" indent="0" algn="l">
              <a:buNone/>
              <a:defRPr sz="1155"/>
            </a:lvl1pPr>
            <a:lvl2pPr marL="220039" indent="0">
              <a:buNone/>
              <a:defRPr sz="674"/>
            </a:lvl2pPr>
            <a:lvl3pPr marL="440078" indent="0">
              <a:buNone/>
              <a:defRPr sz="578"/>
            </a:lvl3pPr>
            <a:lvl4pPr marL="660117" indent="0">
              <a:buNone/>
              <a:defRPr sz="481"/>
            </a:lvl4pPr>
            <a:lvl5pPr marL="880156" indent="0">
              <a:buNone/>
              <a:defRPr sz="481"/>
            </a:lvl5pPr>
            <a:lvl6pPr marL="1100195" indent="0">
              <a:buNone/>
              <a:defRPr sz="481"/>
            </a:lvl6pPr>
            <a:lvl7pPr marL="1320234" indent="0">
              <a:buNone/>
              <a:defRPr sz="481"/>
            </a:lvl7pPr>
            <a:lvl8pPr marL="1540273" indent="0">
              <a:buNone/>
              <a:defRPr sz="481"/>
            </a:lvl8pPr>
            <a:lvl9pPr marL="1760311" indent="0">
              <a:buNone/>
              <a:defRPr sz="48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1859" y="7065233"/>
            <a:ext cx="2086970" cy="413492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415" y="411579"/>
            <a:ext cx="2086413" cy="41453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924822" y="4060490"/>
            <a:ext cx="208029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36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603656"/>
            <a:ext cx="5867400" cy="526938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7873036"/>
            <a:ext cx="5867401" cy="100068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7880622"/>
            <a:ext cx="58674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6240" y="1039172"/>
            <a:ext cx="4216612" cy="13552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240" y="2603656"/>
            <a:ext cx="4216612" cy="4457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23198" y="426728"/>
            <a:ext cx="1519654" cy="39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6240" y="425357"/>
            <a:ext cx="2588486" cy="39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2957" y="1032007"/>
            <a:ext cx="510604" cy="65045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797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7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defTabSz="440078" rtl="0" eaLnBrk="1" latinLnBrk="0" hangingPunct="1">
        <a:lnSpc>
          <a:spcPct val="90000"/>
        </a:lnSpc>
        <a:spcBef>
          <a:spcPct val="0"/>
        </a:spcBef>
        <a:buNone/>
        <a:defRPr sz="2053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46693" indent="-146693" algn="l" defTabSz="440078" rtl="0" eaLnBrk="1" latinLnBrk="0" hangingPunct="1">
        <a:lnSpc>
          <a:spcPct val="120000"/>
        </a:lnSpc>
        <a:spcBef>
          <a:spcPts val="64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40078" indent="-146693" algn="l" defTabSz="440078" rtl="0" eaLnBrk="1" latinLnBrk="0" hangingPunct="1">
        <a:lnSpc>
          <a:spcPct val="120000"/>
        </a:lnSpc>
        <a:spcBef>
          <a:spcPts val="32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733463" indent="-146693" algn="l" defTabSz="440078" rtl="0" eaLnBrk="1" latinLnBrk="0" hangingPunct="1">
        <a:lnSpc>
          <a:spcPct val="120000"/>
        </a:lnSpc>
        <a:spcBef>
          <a:spcPts val="32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6848" indent="-146693" algn="l" defTabSz="440078" rtl="0" eaLnBrk="1" latinLnBrk="0" hangingPunct="1">
        <a:lnSpc>
          <a:spcPct val="120000"/>
        </a:lnSpc>
        <a:spcBef>
          <a:spcPts val="32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898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20234" indent="-146693" algn="l" defTabSz="440078" rtl="0" eaLnBrk="1" latinLnBrk="0" hangingPunct="1">
        <a:lnSpc>
          <a:spcPct val="120000"/>
        </a:lnSpc>
        <a:spcBef>
          <a:spcPts val="32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7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613619" indent="-146693" algn="l" defTabSz="586770" rtl="0" eaLnBrk="1" latinLnBrk="0" hangingPunct="1">
        <a:lnSpc>
          <a:spcPct val="120000"/>
        </a:lnSpc>
        <a:spcBef>
          <a:spcPts val="32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7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907004" indent="-146693" algn="l" defTabSz="586770" rtl="0" eaLnBrk="1" latinLnBrk="0" hangingPunct="1">
        <a:lnSpc>
          <a:spcPct val="120000"/>
        </a:lnSpc>
        <a:spcBef>
          <a:spcPts val="32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7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200389" indent="-146693" algn="l" defTabSz="586770" rtl="0" eaLnBrk="1" latinLnBrk="0" hangingPunct="1">
        <a:lnSpc>
          <a:spcPct val="120000"/>
        </a:lnSpc>
        <a:spcBef>
          <a:spcPts val="32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7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493775" indent="-146693" algn="l" defTabSz="586770" rtl="0" eaLnBrk="1" latinLnBrk="0" hangingPunct="1">
        <a:lnSpc>
          <a:spcPct val="120000"/>
        </a:lnSpc>
        <a:spcBef>
          <a:spcPts val="32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7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1pPr>
      <a:lvl2pPr marL="220039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2pPr>
      <a:lvl3pPr marL="440078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3pPr>
      <a:lvl4pPr marL="660117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4pPr>
      <a:lvl5pPr marL="880156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5pPr>
      <a:lvl6pPr marL="1100195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6pPr>
      <a:lvl7pPr marL="1320234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7pPr>
      <a:lvl8pPr marL="1540273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8pPr>
      <a:lvl9pPr marL="1760311" algn="l" defTabSz="440078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orgm.meb.gov/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81100" y="2371725"/>
            <a:ext cx="36004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TAYFUR ATA SÖKMEN İLKOKULU REHBERLİK SERVİSİ</a:t>
            </a:r>
            <a:endParaRPr lang="tr-TR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F15C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815240" y="3395424"/>
            <a:ext cx="2345690" cy="2065655"/>
            <a:chOff x="1815240" y="3395424"/>
            <a:chExt cx="2345690" cy="2065655"/>
          </a:xfrm>
        </p:grpSpPr>
        <p:sp>
          <p:nvSpPr>
            <p:cNvPr id="4" name="object 4"/>
            <p:cNvSpPr/>
            <p:nvPr/>
          </p:nvSpPr>
          <p:spPr>
            <a:xfrm>
              <a:off x="1855981" y="3436166"/>
              <a:ext cx="2264410" cy="1983739"/>
            </a:xfrm>
            <a:custGeom>
              <a:avLst/>
              <a:gdLst/>
              <a:ahLst/>
              <a:cxnLst/>
              <a:rect l="l" t="t" r="r" b="b"/>
              <a:pathLst>
                <a:path w="2264410" h="1983739">
                  <a:moveTo>
                    <a:pt x="1057169" y="43214"/>
                  </a:moveTo>
                  <a:lnTo>
                    <a:pt x="11692" y="1854031"/>
                  </a:lnTo>
                  <a:lnTo>
                    <a:pt x="0" y="1898596"/>
                  </a:lnTo>
                  <a:lnTo>
                    <a:pt x="11695" y="1940459"/>
                  </a:lnTo>
                  <a:lnTo>
                    <a:pt x="42103" y="1971519"/>
                  </a:lnTo>
                  <a:lnTo>
                    <a:pt x="86546" y="1983673"/>
                  </a:lnTo>
                  <a:lnTo>
                    <a:pt x="2177499" y="1983673"/>
                  </a:lnTo>
                  <a:lnTo>
                    <a:pt x="2221942" y="1971519"/>
                  </a:lnTo>
                  <a:lnTo>
                    <a:pt x="2252350" y="1940459"/>
                  </a:lnTo>
                  <a:lnTo>
                    <a:pt x="2264046" y="1898596"/>
                  </a:lnTo>
                  <a:lnTo>
                    <a:pt x="2252353" y="1854031"/>
                  </a:lnTo>
                  <a:lnTo>
                    <a:pt x="1206864" y="43214"/>
                  </a:lnTo>
                  <a:lnTo>
                    <a:pt x="1174119" y="10803"/>
                  </a:lnTo>
                  <a:lnTo>
                    <a:pt x="1132016" y="0"/>
                  </a:lnTo>
                  <a:lnTo>
                    <a:pt x="1089914" y="10803"/>
                  </a:lnTo>
                  <a:lnTo>
                    <a:pt x="1057169" y="43214"/>
                  </a:lnTo>
                  <a:close/>
                </a:path>
              </a:pathLst>
            </a:custGeom>
            <a:ln w="81483">
              <a:solidFill>
                <a:srgbClr val="FFF9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98038" y="3729774"/>
              <a:ext cx="180340" cy="1227455"/>
            </a:xfrm>
            <a:custGeom>
              <a:avLst/>
              <a:gdLst/>
              <a:ahLst/>
              <a:cxnLst/>
              <a:rect l="l" t="t" r="r" b="b"/>
              <a:pathLst>
                <a:path w="180339" h="1227454">
                  <a:moveTo>
                    <a:pt x="134683" y="0"/>
                  </a:moveTo>
                  <a:lnTo>
                    <a:pt x="45250" y="0"/>
                  </a:lnTo>
                  <a:lnTo>
                    <a:pt x="27635" y="3555"/>
                  </a:lnTo>
                  <a:lnTo>
                    <a:pt x="13252" y="13252"/>
                  </a:lnTo>
                  <a:lnTo>
                    <a:pt x="3555" y="27635"/>
                  </a:lnTo>
                  <a:lnTo>
                    <a:pt x="0" y="45250"/>
                  </a:lnTo>
                  <a:lnTo>
                    <a:pt x="0" y="1181696"/>
                  </a:lnTo>
                  <a:lnTo>
                    <a:pt x="3555" y="1199309"/>
                  </a:lnTo>
                  <a:lnTo>
                    <a:pt x="13252" y="1213688"/>
                  </a:lnTo>
                  <a:lnTo>
                    <a:pt x="27635" y="1223380"/>
                  </a:lnTo>
                  <a:lnTo>
                    <a:pt x="45250" y="1226934"/>
                  </a:lnTo>
                  <a:lnTo>
                    <a:pt x="134683" y="1226934"/>
                  </a:lnTo>
                  <a:lnTo>
                    <a:pt x="152290" y="1223380"/>
                  </a:lnTo>
                  <a:lnTo>
                    <a:pt x="166670" y="1213688"/>
                  </a:lnTo>
                  <a:lnTo>
                    <a:pt x="176365" y="1199309"/>
                  </a:lnTo>
                  <a:lnTo>
                    <a:pt x="179920" y="1181696"/>
                  </a:lnTo>
                  <a:lnTo>
                    <a:pt x="179920" y="45250"/>
                  </a:lnTo>
                  <a:lnTo>
                    <a:pt x="176365" y="27635"/>
                  </a:lnTo>
                  <a:lnTo>
                    <a:pt x="166670" y="13252"/>
                  </a:lnTo>
                  <a:lnTo>
                    <a:pt x="152290" y="3555"/>
                  </a:lnTo>
                  <a:lnTo>
                    <a:pt x="134683" y="0"/>
                  </a:lnTo>
                  <a:close/>
                </a:path>
              </a:pathLst>
            </a:custGeom>
            <a:solidFill>
              <a:srgbClr val="FFF9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8038" y="5069433"/>
              <a:ext cx="179920" cy="179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596476"/>
            <a:ext cx="1764030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b="0" spc="-30" dirty="0">
                <a:solidFill>
                  <a:srgbClr val="231F20"/>
                </a:solidFill>
                <a:latin typeface="Roboto"/>
                <a:cs typeface="Roboto"/>
              </a:rPr>
              <a:t>13</a:t>
            </a:r>
            <a:endParaRPr sz="1000">
              <a:latin typeface="Roboto"/>
              <a:cs typeface="Robo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546067"/>
            <a:ext cx="165100" cy="246379"/>
            <a:chOff x="4911947" y="546067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721563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546067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606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637133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01"/>
                  </a:lnTo>
                  <a:lnTo>
                    <a:pt x="91897" y="84467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676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582955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630704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50"/>
                  </a:lnTo>
                  <a:lnTo>
                    <a:pt x="3845" y="40297"/>
                  </a:lnTo>
                  <a:lnTo>
                    <a:pt x="14331" y="55851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1"/>
                  </a:lnTo>
                  <a:lnTo>
                    <a:pt x="94010" y="40297"/>
                  </a:lnTo>
                  <a:lnTo>
                    <a:pt x="97853" y="21250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F15C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4143184"/>
            <a:ext cx="3581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ÖNEMSEYİNİZ!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23900" y="2143125"/>
            <a:ext cx="3545840" cy="185275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dirty="0">
              <a:latin typeface="Symbol"/>
              <a:cs typeface="Symbol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Doğru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güvenilir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kaynaklardan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bilgi 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edinerek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salgın</a:t>
            </a:r>
            <a:r>
              <a:rPr spc="-2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0" dirty="0" err="1">
                <a:solidFill>
                  <a:srgbClr val="231F20"/>
                </a:solidFill>
                <a:latin typeface="Verdana"/>
                <a:cs typeface="Verdana"/>
              </a:rPr>
              <a:t>hastalıklar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 err="1" smtClean="0">
                <a:solidFill>
                  <a:srgbClr val="231F20"/>
                </a:solidFill>
                <a:latin typeface="Verdana"/>
                <a:cs typeface="Verdana"/>
              </a:rPr>
              <a:t>konusunda</a:t>
            </a:r>
            <a:r>
              <a:rPr lang="tr-TR" spc="5"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70" dirty="0" err="1" smtClean="0">
                <a:solidFill>
                  <a:srgbClr val="231F20"/>
                </a:solidFill>
                <a:latin typeface="Verdana"/>
                <a:cs typeface="Verdana"/>
              </a:rPr>
              <a:t>öğrencimizi</a:t>
            </a:r>
            <a:r>
              <a:rPr b="1" spc="-180"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105" dirty="0">
                <a:solidFill>
                  <a:srgbClr val="231F20"/>
                </a:solidFill>
                <a:latin typeface="Verdana"/>
                <a:cs typeface="Verdana"/>
              </a:rPr>
              <a:t>bilinçlendiriniz</a:t>
            </a:r>
            <a:r>
              <a:rPr spc="-105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r>
              <a:rPr spc="-105" dirty="0">
                <a:solidFill>
                  <a:srgbClr val="ED2024"/>
                </a:solidFill>
                <a:latin typeface="Verdana"/>
                <a:cs typeface="Verdana"/>
              </a:rPr>
              <a:t>(*)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700" y="4581525"/>
            <a:ext cx="3810635" cy="177760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sz="1500" dirty="0">
              <a:latin typeface="Symbol"/>
              <a:cs typeface="Symbol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Bakanlığımız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yetkili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kurumlarca 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yapılan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açıklamalar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30" dirty="0">
                <a:solidFill>
                  <a:srgbClr val="231F20"/>
                </a:solidFill>
                <a:latin typeface="Verdana"/>
                <a:cs typeface="Verdana"/>
              </a:rPr>
              <a:t>kurallara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uymaları 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konusunda </a:t>
            </a:r>
            <a:r>
              <a:rPr b="1" spc="-70" dirty="0">
                <a:solidFill>
                  <a:srgbClr val="231F20"/>
                </a:solidFill>
                <a:latin typeface="Verdana"/>
                <a:cs typeface="Verdana"/>
              </a:rPr>
              <a:t>öğrencimizi</a:t>
            </a:r>
            <a:r>
              <a:rPr b="1" spc="-3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110" dirty="0">
                <a:solidFill>
                  <a:srgbClr val="231F20"/>
                </a:solidFill>
                <a:latin typeface="Verdana"/>
                <a:cs typeface="Verdana"/>
              </a:rPr>
              <a:t>uyarınız</a:t>
            </a:r>
            <a:r>
              <a:rPr spc="-11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300" y="1914525"/>
            <a:ext cx="3580129" cy="116269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sz="1500" dirty="0">
              <a:latin typeface="Symbol"/>
              <a:cs typeface="Symbol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Dengeli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sağlıklı</a:t>
            </a:r>
            <a:r>
              <a:rPr spc="-3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beslenmesine,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uyku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düzenine </a:t>
            </a:r>
            <a:r>
              <a:rPr b="1" spc="-85" dirty="0">
                <a:solidFill>
                  <a:srgbClr val="231F20"/>
                </a:solidFill>
                <a:latin typeface="Verdana"/>
                <a:cs typeface="Verdana"/>
              </a:rPr>
              <a:t>özen</a:t>
            </a:r>
            <a:r>
              <a:rPr b="1" spc="-3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105" dirty="0">
                <a:solidFill>
                  <a:srgbClr val="231F20"/>
                </a:solidFill>
                <a:latin typeface="Verdana"/>
                <a:cs typeface="Verdana"/>
              </a:rPr>
              <a:t>gösteriniz</a:t>
            </a:r>
            <a:r>
              <a:rPr spc="-105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0100" y="3667125"/>
            <a:ext cx="3537585" cy="277511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dirty="0">
              <a:latin typeface="Symbol"/>
              <a:cs typeface="Symbol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Sağlık </a:t>
            </a:r>
            <a:r>
              <a:rPr spc="30" dirty="0">
                <a:solidFill>
                  <a:srgbClr val="231F20"/>
                </a:solidFill>
                <a:latin typeface="Verdana"/>
                <a:cs typeface="Verdana"/>
              </a:rPr>
              <a:t>durumunu</a:t>
            </a:r>
            <a:r>
              <a:rPr spc="-40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takip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ediniz.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Yüksek  </a:t>
            </a:r>
            <a:r>
              <a:rPr spc="-80" dirty="0">
                <a:solidFill>
                  <a:srgbClr val="231F20"/>
                </a:solidFill>
                <a:latin typeface="Verdana"/>
                <a:cs typeface="Verdana"/>
              </a:rPr>
              <a:t>ateş,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0" dirty="0" err="1" smtClean="0">
                <a:solidFill>
                  <a:srgbClr val="231F20"/>
                </a:solidFill>
                <a:latin typeface="Verdana"/>
                <a:cs typeface="Verdana"/>
              </a:rPr>
              <a:t>öksürük</a:t>
            </a:r>
            <a:r>
              <a:rPr lang="tr-TR" spc="-20"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90" dirty="0" err="1" smtClean="0">
                <a:solidFill>
                  <a:srgbClr val="231F20"/>
                </a:solidFill>
                <a:latin typeface="Verdana"/>
                <a:cs typeface="Verdana"/>
              </a:rPr>
              <a:t>ya</a:t>
            </a:r>
            <a:r>
              <a:rPr spc="-135"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25" dirty="0">
                <a:solidFill>
                  <a:srgbClr val="231F20"/>
                </a:solidFill>
                <a:latin typeface="Verdana"/>
                <a:cs typeface="Verdana"/>
              </a:rPr>
              <a:t>da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30" dirty="0">
                <a:solidFill>
                  <a:srgbClr val="231F20"/>
                </a:solidFill>
                <a:latin typeface="Verdana"/>
                <a:cs typeface="Verdana"/>
              </a:rPr>
              <a:t>başka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bir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hastalık 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belirtisi </a:t>
            </a:r>
            <a:r>
              <a:rPr spc="-75" dirty="0">
                <a:solidFill>
                  <a:srgbClr val="231F20"/>
                </a:solidFill>
                <a:latin typeface="Verdana"/>
                <a:cs typeface="Verdana"/>
              </a:rPr>
              <a:t>varsa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idareyi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bilgilendirerek 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okuluna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göndermeyiniz.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Mutlaka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bir  </a:t>
            </a:r>
            <a:r>
              <a:rPr b="1" spc="-90" dirty="0">
                <a:solidFill>
                  <a:srgbClr val="231F20"/>
                </a:solidFill>
                <a:latin typeface="Verdana"/>
                <a:cs typeface="Verdana"/>
              </a:rPr>
              <a:t>sağlık kuruluşuna</a:t>
            </a:r>
            <a:r>
              <a:rPr b="1" spc="-2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110" dirty="0">
                <a:solidFill>
                  <a:srgbClr val="231F20"/>
                </a:solidFill>
                <a:latin typeface="Verdana"/>
                <a:cs typeface="Verdana"/>
              </a:rPr>
              <a:t>başvurunuz</a:t>
            </a:r>
            <a:r>
              <a:rPr spc="-11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6300" y="2600325"/>
            <a:ext cx="3985895" cy="3087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1100"/>
              </a:lnSpc>
              <a:spcBef>
                <a:spcPts val="100"/>
              </a:spcBef>
            </a:pPr>
            <a:r>
              <a:rPr spc="-450" dirty="0">
                <a:solidFill>
                  <a:srgbClr val="ED2024"/>
                </a:solidFill>
                <a:latin typeface="Verdana"/>
                <a:cs typeface="Verdana"/>
              </a:rPr>
              <a:t>* </a:t>
            </a:r>
            <a:r>
              <a:rPr spc="-10" dirty="0">
                <a:solidFill>
                  <a:srgbClr val="ED2024"/>
                </a:solidFill>
                <a:latin typeface="Verdana"/>
                <a:cs typeface="Verdana"/>
              </a:rPr>
              <a:t>Salgın </a:t>
            </a:r>
            <a:r>
              <a:rPr spc="-15" dirty="0">
                <a:solidFill>
                  <a:srgbClr val="ED2024"/>
                </a:solidFill>
                <a:latin typeface="Verdana"/>
                <a:cs typeface="Verdana"/>
              </a:rPr>
              <a:t>hastalık </a:t>
            </a:r>
            <a:r>
              <a:rPr spc="20" dirty="0">
                <a:solidFill>
                  <a:srgbClr val="ED2024"/>
                </a:solidFill>
                <a:latin typeface="Verdana"/>
                <a:cs typeface="Verdana"/>
              </a:rPr>
              <a:t>dönemlerinde </a:t>
            </a:r>
            <a:r>
              <a:rPr spc="-15" dirty="0">
                <a:solidFill>
                  <a:srgbClr val="ED2024"/>
                </a:solidFill>
                <a:latin typeface="Verdana"/>
                <a:cs typeface="Verdana"/>
              </a:rPr>
              <a:t>psikolojik  </a:t>
            </a:r>
            <a:r>
              <a:rPr spc="15" dirty="0">
                <a:solidFill>
                  <a:srgbClr val="ED2024"/>
                </a:solidFill>
                <a:latin typeface="Verdana"/>
                <a:cs typeface="Verdana"/>
              </a:rPr>
              <a:t>direncin </a:t>
            </a:r>
            <a:r>
              <a:rPr spc="-10" dirty="0">
                <a:solidFill>
                  <a:srgbClr val="ED2024"/>
                </a:solidFill>
                <a:latin typeface="Verdana"/>
                <a:cs typeface="Verdana"/>
              </a:rPr>
              <a:t>korunması </a:t>
            </a:r>
            <a:r>
              <a:rPr spc="20" dirty="0">
                <a:solidFill>
                  <a:srgbClr val="ED2024"/>
                </a:solidFill>
                <a:latin typeface="Verdana"/>
                <a:cs typeface="Verdana"/>
              </a:rPr>
              <a:t>için </a:t>
            </a:r>
            <a:r>
              <a:rPr spc="5" dirty="0">
                <a:solidFill>
                  <a:srgbClr val="ED2024"/>
                </a:solidFill>
                <a:latin typeface="Verdana"/>
                <a:cs typeface="Verdana"/>
              </a:rPr>
              <a:t>Özel </a:t>
            </a:r>
            <a:r>
              <a:rPr spc="25" dirty="0">
                <a:solidFill>
                  <a:srgbClr val="ED2024"/>
                </a:solidFill>
                <a:latin typeface="Verdana"/>
                <a:cs typeface="Verdana"/>
              </a:rPr>
              <a:t>Eğitim </a:t>
            </a:r>
            <a:r>
              <a:rPr spc="-85" dirty="0">
                <a:solidFill>
                  <a:srgbClr val="ED2024"/>
                </a:solidFill>
                <a:latin typeface="Verdana"/>
                <a:cs typeface="Verdana"/>
              </a:rPr>
              <a:t>ve  </a:t>
            </a:r>
            <a:r>
              <a:rPr spc="5" dirty="0">
                <a:solidFill>
                  <a:srgbClr val="ED2024"/>
                </a:solidFill>
                <a:latin typeface="Verdana"/>
                <a:cs typeface="Verdana"/>
              </a:rPr>
              <a:t>Rehberlik Hizmetleri </a:t>
            </a:r>
            <a:r>
              <a:rPr spc="-5" dirty="0">
                <a:solidFill>
                  <a:srgbClr val="ED2024"/>
                </a:solidFill>
                <a:latin typeface="Verdana"/>
                <a:cs typeface="Verdana"/>
              </a:rPr>
              <a:t>Genel </a:t>
            </a:r>
            <a:r>
              <a:rPr spc="30" dirty="0">
                <a:solidFill>
                  <a:srgbClr val="ED2024"/>
                </a:solidFill>
                <a:latin typeface="Verdana"/>
                <a:cs typeface="Verdana"/>
              </a:rPr>
              <a:t>Müdürlüğü  </a:t>
            </a:r>
            <a:r>
              <a:rPr spc="-5" dirty="0">
                <a:solidFill>
                  <a:srgbClr val="ED2024"/>
                </a:solidFill>
                <a:latin typeface="Verdana"/>
                <a:cs typeface="Verdana"/>
              </a:rPr>
              <a:t>tarafından</a:t>
            </a:r>
            <a:r>
              <a:rPr spc="-170" dirty="0">
                <a:solidFill>
                  <a:srgbClr val="ED2024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ED2024"/>
                </a:solidFill>
                <a:latin typeface="Verdana"/>
                <a:cs typeface="Verdana"/>
              </a:rPr>
              <a:t>hazırlanan</a:t>
            </a:r>
            <a:r>
              <a:rPr spc="-165" dirty="0">
                <a:solidFill>
                  <a:srgbClr val="ED2024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ED2024"/>
                </a:solidFill>
                <a:latin typeface="Verdana"/>
                <a:cs typeface="Verdana"/>
              </a:rPr>
              <a:t>aileler</a:t>
            </a:r>
            <a:r>
              <a:rPr spc="-165" dirty="0">
                <a:solidFill>
                  <a:srgbClr val="ED2024"/>
                </a:solidFill>
                <a:latin typeface="Verdana"/>
                <a:cs typeface="Verdana"/>
              </a:rPr>
              <a:t> </a:t>
            </a:r>
            <a:r>
              <a:rPr spc="20" dirty="0">
                <a:solidFill>
                  <a:srgbClr val="ED2024"/>
                </a:solidFill>
                <a:latin typeface="Verdana"/>
                <a:cs typeface="Verdana"/>
              </a:rPr>
              <a:t>için</a:t>
            </a:r>
            <a:r>
              <a:rPr spc="-170" dirty="0">
                <a:solidFill>
                  <a:srgbClr val="ED2024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ED2024"/>
                </a:solidFill>
                <a:latin typeface="Verdana"/>
                <a:cs typeface="Verdana"/>
              </a:rPr>
              <a:t>çocuklara  </a:t>
            </a:r>
            <a:r>
              <a:rPr spc="-10" dirty="0">
                <a:solidFill>
                  <a:srgbClr val="ED2024"/>
                </a:solidFill>
                <a:latin typeface="Verdana"/>
                <a:cs typeface="Verdana"/>
              </a:rPr>
              <a:t>yardım </a:t>
            </a:r>
            <a:r>
              <a:rPr spc="10" dirty="0">
                <a:solidFill>
                  <a:srgbClr val="ED2024"/>
                </a:solidFill>
                <a:latin typeface="Verdana"/>
                <a:cs typeface="Verdana"/>
              </a:rPr>
              <a:t>rehberinden</a:t>
            </a:r>
            <a:r>
              <a:rPr spc="-245" dirty="0">
                <a:solidFill>
                  <a:srgbClr val="ED2024"/>
                </a:solidFill>
                <a:latin typeface="Verdana"/>
                <a:cs typeface="Verdana"/>
              </a:rPr>
              <a:t> </a:t>
            </a:r>
            <a:r>
              <a:rPr spc="-65" dirty="0">
                <a:solidFill>
                  <a:srgbClr val="ED2024"/>
                </a:solidFill>
                <a:latin typeface="Verdana"/>
                <a:cs typeface="Verdana"/>
                <a:hlinkClick r:id="rId2"/>
              </a:rPr>
              <a:t>http://orgm.meb.gov. </a:t>
            </a:r>
            <a:r>
              <a:rPr spc="-65" dirty="0">
                <a:solidFill>
                  <a:srgbClr val="ED2024"/>
                </a:solidFill>
                <a:latin typeface="Verdana"/>
                <a:cs typeface="Verdana"/>
              </a:rPr>
              <a:t> </a:t>
            </a:r>
            <a:r>
              <a:rPr spc="-80" dirty="0">
                <a:solidFill>
                  <a:srgbClr val="ED2024"/>
                </a:solidFill>
                <a:latin typeface="Verdana"/>
                <a:cs typeface="Verdana"/>
              </a:rPr>
              <a:t>tr/meb_iys_dosyalar/2020_03/21161548_  </a:t>
            </a:r>
            <a:r>
              <a:rPr spc="-30" dirty="0">
                <a:solidFill>
                  <a:srgbClr val="ED2024"/>
                </a:solidFill>
                <a:latin typeface="Verdana"/>
                <a:cs typeface="Verdana"/>
              </a:rPr>
              <a:t>brosur_cocuk_son.pdf)</a:t>
            </a:r>
            <a:r>
              <a:rPr spc="-135" dirty="0">
                <a:solidFill>
                  <a:srgbClr val="ED2024"/>
                </a:solidFill>
                <a:latin typeface="Verdana"/>
                <a:cs typeface="Verdana"/>
              </a:rPr>
              <a:t> </a:t>
            </a:r>
            <a:r>
              <a:rPr spc="-45" dirty="0">
                <a:solidFill>
                  <a:srgbClr val="ED2024"/>
                </a:solidFill>
                <a:latin typeface="Verdana"/>
                <a:cs typeface="Verdana"/>
              </a:rPr>
              <a:t>yararlanınız.</a:t>
            </a:r>
            <a:endParaRPr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669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815240" y="3395424"/>
            <a:ext cx="2345690" cy="2065655"/>
            <a:chOff x="1815240" y="3395424"/>
            <a:chExt cx="2345690" cy="2065655"/>
          </a:xfrm>
        </p:grpSpPr>
        <p:sp>
          <p:nvSpPr>
            <p:cNvPr id="4" name="object 4"/>
            <p:cNvSpPr/>
            <p:nvPr/>
          </p:nvSpPr>
          <p:spPr>
            <a:xfrm>
              <a:off x="1855981" y="3436166"/>
              <a:ext cx="2264410" cy="1983739"/>
            </a:xfrm>
            <a:custGeom>
              <a:avLst/>
              <a:gdLst/>
              <a:ahLst/>
              <a:cxnLst/>
              <a:rect l="l" t="t" r="r" b="b"/>
              <a:pathLst>
                <a:path w="2264410" h="1983739">
                  <a:moveTo>
                    <a:pt x="1057169" y="43214"/>
                  </a:moveTo>
                  <a:lnTo>
                    <a:pt x="11692" y="1854031"/>
                  </a:lnTo>
                  <a:lnTo>
                    <a:pt x="0" y="1898596"/>
                  </a:lnTo>
                  <a:lnTo>
                    <a:pt x="11695" y="1940459"/>
                  </a:lnTo>
                  <a:lnTo>
                    <a:pt x="42103" y="1971519"/>
                  </a:lnTo>
                  <a:lnTo>
                    <a:pt x="86546" y="1983673"/>
                  </a:lnTo>
                  <a:lnTo>
                    <a:pt x="2177499" y="1983673"/>
                  </a:lnTo>
                  <a:lnTo>
                    <a:pt x="2221942" y="1971519"/>
                  </a:lnTo>
                  <a:lnTo>
                    <a:pt x="2252350" y="1940459"/>
                  </a:lnTo>
                  <a:lnTo>
                    <a:pt x="2264046" y="1898596"/>
                  </a:lnTo>
                  <a:lnTo>
                    <a:pt x="2252353" y="1854031"/>
                  </a:lnTo>
                  <a:lnTo>
                    <a:pt x="1206864" y="43214"/>
                  </a:lnTo>
                  <a:lnTo>
                    <a:pt x="1174119" y="10803"/>
                  </a:lnTo>
                  <a:lnTo>
                    <a:pt x="1132016" y="0"/>
                  </a:lnTo>
                  <a:lnTo>
                    <a:pt x="1089914" y="10803"/>
                  </a:lnTo>
                  <a:lnTo>
                    <a:pt x="1057169" y="43214"/>
                  </a:lnTo>
                  <a:close/>
                </a:path>
              </a:pathLst>
            </a:custGeom>
            <a:ln w="81483">
              <a:solidFill>
                <a:srgbClr val="FFF9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98038" y="3729774"/>
              <a:ext cx="180340" cy="1227455"/>
            </a:xfrm>
            <a:custGeom>
              <a:avLst/>
              <a:gdLst/>
              <a:ahLst/>
              <a:cxnLst/>
              <a:rect l="l" t="t" r="r" b="b"/>
              <a:pathLst>
                <a:path w="180339" h="1227454">
                  <a:moveTo>
                    <a:pt x="134683" y="0"/>
                  </a:moveTo>
                  <a:lnTo>
                    <a:pt x="45250" y="0"/>
                  </a:lnTo>
                  <a:lnTo>
                    <a:pt x="27635" y="3555"/>
                  </a:lnTo>
                  <a:lnTo>
                    <a:pt x="13252" y="13250"/>
                  </a:lnTo>
                  <a:lnTo>
                    <a:pt x="3555" y="27630"/>
                  </a:lnTo>
                  <a:lnTo>
                    <a:pt x="0" y="45237"/>
                  </a:lnTo>
                  <a:lnTo>
                    <a:pt x="0" y="1181684"/>
                  </a:lnTo>
                  <a:lnTo>
                    <a:pt x="3555" y="1199298"/>
                  </a:lnTo>
                  <a:lnTo>
                    <a:pt x="13252" y="1213681"/>
                  </a:lnTo>
                  <a:lnTo>
                    <a:pt x="27635" y="1223378"/>
                  </a:lnTo>
                  <a:lnTo>
                    <a:pt x="45250" y="1226934"/>
                  </a:lnTo>
                  <a:lnTo>
                    <a:pt x="134683" y="1226934"/>
                  </a:lnTo>
                  <a:lnTo>
                    <a:pt x="152290" y="1223378"/>
                  </a:lnTo>
                  <a:lnTo>
                    <a:pt x="166670" y="1213681"/>
                  </a:lnTo>
                  <a:lnTo>
                    <a:pt x="176365" y="1199298"/>
                  </a:lnTo>
                  <a:lnTo>
                    <a:pt x="179920" y="1181684"/>
                  </a:lnTo>
                  <a:lnTo>
                    <a:pt x="179920" y="45237"/>
                  </a:lnTo>
                  <a:lnTo>
                    <a:pt x="176365" y="27630"/>
                  </a:lnTo>
                  <a:lnTo>
                    <a:pt x="166670" y="13250"/>
                  </a:lnTo>
                  <a:lnTo>
                    <a:pt x="152290" y="3555"/>
                  </a:lnTo>
                  <a:lnTo>
                    <a:pt x="134683" y="0"/>
                  </a:lnTo>
                  <a:close/>
                </a:path>
              </a:pathLst>
            </a:custGeom>
            <a:solidFill>
              <a:srgbClr val="FFF9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8038" y="5069433"/>
              <a:ext cx="179920" cy="179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596476"/>
            <a:ext cx="1764030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b="0" spc="-30" dirty="0">
                <a:solidFill>
                  <a:srgbClr val="231F20"/>
                </a:solidFill>
                <a:latin typeface="Roboto"/>
                <a:cs typeface="Roboto"/>
              </a:rPr>
              <a:t>19</a:t>
            </a:r>
            <a:endParaRPr sz="1000">
              <a:latin typeface="Roboto"/>
              <a:cs typeface="Robo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546067"/>
            <a:ext cx="165100" cy="246379"/>
            <a:chOff x="4911947" y="546067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721563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546067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606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637133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14"/>
                  </a:lnTo>
                  <a:lnTo>
                    <a:pt x="91897" y="84480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676643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582942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630704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669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4143171"/>
            <a:ext cx="3581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ÖNEMSEYİNİZ!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47700" y="1304925"/>
            <a:ext cx="3933825" cy="681051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sz="1500" dirty="0">
              <a:latin typeface="Symbol"/>
              <a:cs typeface="Symbol"/>
            </a:endParaRPr>
          </a:p>
          <a:p>
            <a:pPr marL="285750" indent="-285750" algn="ctr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Her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25" dirty="0">
                <a:solidFill>
                  <a:srgbClr val="231F20"/>
                </a:solidFill>
                <a:latin typeface="Verdana"/>
                <a:cs typeface="Verdana"/>
              </a:rPr>
              <a:t>gün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temiz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kıyafet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ile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okula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gitmesini</a:t>
            </a:r>
            <a:endParaRPr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b="1" spc="-100" dirty="0">
                <a:solidFill>
                  <a:srgbClr val="231F20"/>
                </a:solidFill>
                <a:latin typeface="Verdana"/>
                <a:cs typeface="Verdana"/>
              </a:rPr>
              <a:t>sağlayınız.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dirty="0">
              <a:latin typeface="Symbol"/>
              <a:cs typeface="Symbol"/>
            </a:endParaRPr>
          </a:p>
          <a:p>
            <a:pPr marL="403860" marR="110489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Kronik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rahatsızlığı </a:t>
            </a:r>
            <a:r>
              <a:rPr spc="25" dirty="0">
                <a:solidFill>
                  <a:srgbClr val="231F20"/>
                </a:solidFill>
                <a:latin typeface="Verdana"/>
                <a:cs typeface="Verdana"/>
              </a:rPr>
              <a:t>bulunan</a:t>
            </a:r>
            <a:r>
              <a:rPr spc="-3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öğrencilerin  kullandıkları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ilaçları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okul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idaresine</a:t>
            </a:r>
            <a:endParaRPr dirty="0">
              <a:latin typeface="Verdana"/>
              <a:cs typeface="Verdana"/>
            </a:endParaRPr>
          </a:p>
          <a:p>
            <a:pPr marL="253365" marR="245745" algn="ctr">
              <a:lnSpc>
                <a:spcPct val="111100"/>
              </a:lnSpc>
            </a:pP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öğretmenlerine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bildiriniz.</a:t>
            </a:r>
            <a:r>
              <a:rPr spc="-2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İlaçların 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yanında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bulunmasını</a:t>
            </a:r>
            <a:r>
              <a:rPr spc="-2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105" dirty="0">
                <a:solidFill>
                  <a:srgbClr val="231F20"/>
                </a:solidFill>
                <a:latin typeface="Verdana"/>
                <a:cs typeface="Verdana"/>
              </a:rPr>
              <a:t>sağlayınız</a:t>
            </a:r>
            <a:r>
              <a:rPr spc="-105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dirty="0">
              <a:latin typeface="Symbol"/>
              <a:cs typeface="Symbol"/>
            </a:endParaRPr>
          </a:p>
          <a:p>
            <a:pPr marL="307975" marR="14604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Öğrencimizin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mümkünse</a:t>
            </a:r>
            <a:r>
              <a:rPr spc="-3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kronik hastalığı 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olan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90" dirty="0">
                <a:solidFill>
                  <a:srgbClr val="231F20"/>
                </a:solidFill>
                <a:latin typeface="Verdana"/>
                <a:cs typeface="Verdana"/>
              </a:rPr>
              <a:t>ya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25" dirty="0">
                <a:solidFill>
                  <a:srgbClr val="231F20"/>
                </a:solidFill>
                <a:latin typeface="Verdana"/>
                <a:cs typeface="Verdana"/>
              </a:rPr>
              <a:t>da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65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90" dirty="0">
                <a:solidFill>
                  <a:srgbClr val="231F20"/>
                </a:solidFill>
                <a:latin typeface="Verdana"/>
                <a:cs typeface="Verdana"/>
              </a:rPr>
              <a:t>yaş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üzeri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kişiler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tarafından 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okula bırakılmamasına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her </a:t>
            </a:r>
            <a:r>
              <a:rPr spc="25" dirty="0">
                <a:solidFill>
                  <a:srgbClr val="231F20"/>
                </a:solidFill>
                <a:latin typeface="Verdana"/>
                <a:cs typeface="Verdana"/>
              </a:rPr>
              <a:t>gün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aynı  </a:t>
            </a:r>
            <a:r>
              <a:rPr spc="-30" dirty="0">
                <a:solidFill>
                  <a:srgbClr val="231F20"/>
                </a:solidFill>
                <a:latin typeface="Verdana"/>
                <a:cs typeface="Verdana"/>
              </a:rPr>
              <a:t>kişi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tarafından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okula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bırakılıp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alınmasına  </a:t>
            </a:r>
            <a:r>
              <a:rPr b="1" spc="-75" dirty="0">
                <a:solidFill>
                  <a:srgbClr val="231F20"/>
                </a:solidFill>
                <a:latin typeface="Verdana"/>
                <a:cs typeface="Verdana"/>
              </a:rPr>
              <a:t>dikkat</a:t>
            </a:r>
            <a:r>
              <a:rPr b="1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85" dirty="0">
                <a:solidFill>
                  <a:srgbClr val="231F20"/>
                </a:solidFill>
                <a:latin typeface="Verdana"/>
                <a:cs typeface="Verdana"/>
              </a:rPr>
              <a:t>ediniz.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66700" y="2066925"/>
            <a:ext cx="4953000" cy="3382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tr-TR" dirty="0">
              <a:solidFill>
                <a:prstClr val="black"/>
              </a:solidFill>
              <a:latin typeface="Symbol"/>
              <a:cs typeface="Symbol"/>
            </a:endParaRPr>
          </a:p>
          <a:p>
            <a:pPr marL="467995" marR="173990" lvl="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lang="tr-TR" spc="15" dirty="0">
                <a:solidFill>
                  <a:srgbClr val="231F20"/>
                </a:solidFill>
                <a:latin typeface="Verdana"/>
                <a:cs typeface="Verdana"/>
              </a:rPr>
              <a:t>Okul</a:t>
            </a:r>
            <a:r>
              <a:rPr lang="tr-TR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dirty="0">
                <a:solidFill>
                  <a:srgbClr val="231F20"/>
                </a:solidFill>
                <a:latin typeface="Verdana"/>
                <a:cs typeface="Verdana"/>
              </a:rPr>
              <a:t>yönetimi</a:t>
            </a:r>
            <a:r>
              <a:rPr lang="tr-TR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5" dirty="0">
                <a:solidFill>
                  <a:srgbClr val="231F20"/>
                </a:solidFill>
                <a:latin typeface="Verdana"/>
                <a:cs typeface="Verdana"/>
              </a:rPr>
              <a:t>tarafından</a:t>
            </a:r>
            <a:r>
              <a:rPr lang="tr-TR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öğrencimize </a:t>
            </a:r>
            <a:r>
              <a:rPr lang="tr-TR" spc="-30" dirty="0" smtClean="0">
                <a:solidFill>
                  <a:srgbClr val="231F20"/>
                </a:solidFill>
                <a:latin typeface="Verdana"/>
                <a:cs typeface="Verdana"/>
              </a:rPr>
              <a:t>verilecek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olan </a:t>
            </a:r>
            <a:r>
              <a:rPr lang="tr-TR" spc="20" dirty="0">
                <a:solidFill>
                  <a:srgbClr val="231F20"/>
                </a:solidFill>
                <a:latin typeface="Verdana"/>
                <a:cs typeface="Verdana"/>
              </a:rPr>
              <a:t>bez </a:t>
            </a:r>
            <a:r>
              <a:rPr lang="tr-TR" spc="20" dirty="0" smtClean="0">
                <a:solidFill>
                  <a:srgbClr val="231F20"/>
                </a:solidFill>
                <a:latin typeface="Verdana"/>
                <a:cs typeface="Verdana"/>
              </a:rPr>
              <a:t>     </a:t>
            </a:r>
            <a:r>
              <a:rPr lang="tr-TR" spc="-20" dirty="0" smtClean="0">
                <a:solidFill>
                  <a:srgbClr val="231F20"/>
                </a:solidFill>
                <a:latin typeface="Verdana"/>
                <a:cs typeface="Verdana"/>
              </a:rPr>
              <a:t>maskeleri </a:t>
            </a:r>
            <a:r>
              <a:rPr lang="tr-TR" spc="-15" dirty="0">
                <a:solidFill>
                  <a:srgbClr val="231F20"/>
                </a:solidFill>
                <a:latin typeface="Verdana"/>
                <a:cs typeface="Verdana"/>
              </a:rPr>
              <a:t>her </a:t>
            </a:r>
            <a:r>
              <a:rPr lang="tr-TR" spc="25" dirty="0">
                <a:solidFill>
                  <a:srgbClr val="231F20"/>
                </a:solidFill>
                <a:latin typeface="Verdana"/>
                <a:cs typeface="Verdana"/>
              </a:rPr>
              <a:t>gün  </a:t>
            </a:r>
            <a:r>
              <a:rPr lang="tr-TR" spc="-10" dirty="0">
                <a:solidFill>
                  <a:srgbClr val="231F20"/>
                </a:solidFill>
                <a:latin typeface="Verdana"/>
                <a:cs typeface="Verdana"/>
              </a:rPr>
              <a:t>uygun </a:t>
            </a:r>
            <a:r>
              <a:rPr lang="tr-TR" spc="-5" dirty="0">
                <a:solidFill>
                  <a:srgbClr val="231F20"/>
                </a:solidFill>
                <a:latin typeface="Verdana"/>
                <a:cs typeface="Verdana"/>
              </a:rPr>
              <a:t>şekilde</a:t>
            </a:r>
            <a:r>
              <a:rPr lang="tr-TR" spc="-2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b="1" spc="-90" dirty="0">
                <a:solidFill>
                  <a:srgbClr val="231F20"/>
                </a:solidFill>
                <a:latin typeface="Verdana"/>
                <a:cs typeface="Verdana"/>
              </a:rPr>
              <a:t>temizleyiniz</a:t>
            </a:r>
            <a:r>
              <a:rPr lang="tr-TR" spc="-9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lang="tr-TR" dirty="0">
              <a:solidFill>
                <a:prstClr val="black"/>
              </a:solidFill>
              <a:latin typeface="Verdana"/>
              <a:cs typeface="Verdana"/>
            </a:endParaRPr>
          </a:p>
          <a:p>
            <a:pPr lvl="0">
              <a:spcBef>
                <a:spcPts val="15"/>
              </a:spcBef>
            </a:pPr>
            <a:endParaRPr lang="tr-TR" dirty="0">
              <a:solidFill>
                <a:prstClr val="black"/>
              </a:solidFill>
              <a:latin typeface="Verdana"/>
              <a:cs typeface="Verdana"/>
            </a:endParaRPr>
          </a:p>
          <a:p>
            <a:pPr lvl="0" algn="ctr"/>
            <a:endParaRPr lang="tr-TR" dirty="0">
              <a:solidFill>
                <a:prstClr val="black"/>
              </a:solidFill>
              <a:latin typeface="Symbol"/>
              <a:cs typeface="Symbol"/>
            </a:endParaRPr>
          </a:p>
          <a:p>
            <a:pPr marL="285115" lvl="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lang="tr-TR" spc="20" dirty="0">
                <a:solidFill>
                  <a:srgbClr val="231F20"/>
                </a:solidFill>
                <a:latin typeface="Verdana"/>
                <a:cs typeface="Verdana"/>
              </a:rPr>
              <a:t>Acil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durumlar dışında okul </a:t>
            </a:r>
            <a:r>
              <a:rPr lang="tr-TR" dirty="0">
                <a:solidFill>
                  <a:srgbClr val="231F20"/>
                </a:solidFill>
                <a:latin typeface="Verdana"/>
                <a:cs typeface="Verdana"/>
              </a:rPr>
              <a:t>alanına </a:t>
            </a:r>
            <a:r>
              <a:rPr lang="tr-TR" spc="-40" dirty="0">
                <a:solidFill>
                  <a:srgbClr val="231F20"/>
                </a:solidFill>
                <a:latin typeface="Verdana"/>
                <a:cs typeface="Verdana"/>
              </a:rPr>
              <a:t>(okul  </a:t>
            </a:r>
            <a:r>
              <a:rPr lang="tr-TR" spc="-75" dirty="0">
                <a:solidFill>
                  <a:srgbClr val="231F20"/>
                </a:solidFill>
                <a:latin typeface="Verdana"/>
                <a:cs typeface="Verdana"/>
              </a:rPr>
              <a:t>servisi,</a:t>
            </a:r>
            <a:r>
              <a:rPr lang="tr-TR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55" dirty="0">
                <a:solidFill>
                  <a:srgbClr val="231F20"/>
                </a:solidFill>
                <a:latin typeface="Verdana"/>
                <a:cs typeface="Verdana"/>
              </a:rPr>
              <a:t>sınıf,</a:t>
            </a:r>
            <a:r>
              <a:rPr lang="tr-TR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25" dirty="0">
                <a:solidFill>
                  <a:srgbClr val="231F20"/>
                </a:solidFill>
                <a:latin typeface="Verdana"/>
                <a:cs typeface="Verdana"/>
              </a:rPr>
              <a:t>bahçe,</a:t>
            </a:r>
            <a:r>
              <a:rPr lang="tr-TR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dirty="0">
                <a:solidFill>
                  <a:srgbClr val="231F20"/>
                </a:solidFill>
                <a:latin typeface="Verdana"/>
                <a:cs typeface="Verdana"/>
              </a:rPr>
              <a:t>öğretmenler</a:t>
            </a:r>
            <a:r>
              <a:rPr lang="tr-TR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5" dirty="0">
                <a:solidFill>
                  <a:srgbClr val="231F20"/>
                </a:solidFill>
                <a:latin typeface="Verdana"/>
                <a:cs typeface="Verdana"/>
              </a:rPr>
              <a:t>odası</a:t>
            </a:r>
            <a:r>
              <a:rPr lang="tr-TR" spc="-130" dirty="0">
                <a:solidFill>
                  <a:srgbClr val="231F20"/>
                </a:solidFill>
                <a:latin typeface="Verdana"/>
                <a:cs typeface="Verdana"/>
              </a:rPr>
              <a:t> vb.) 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okul</a:t>
            </a:r>
            <a:r>
              <a:rPr lang="tr-TR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10" dirty="0">
                <a:solidFill>
                  <a:srgbClr val="231F20"/>
                </a:solidFill>
                <a:latin typeface="Verdana"/>
                <a:cs typeface="Verdana"/>
              </a:rPr>
              <a:t>idaresini</a:t>
            </a:r>
            <a:r>
              <a:rPr lang="tr-TR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95" dirty="0">
                <a:solidFill>
                  <a:srgbClr val="231F20"/>
                </a:solidFill>
                <a:latin typeface="Verdana"/>
                <a:cs typeface="Verdana"/>
              </a:rPr>
              <a:t>veya</a:t>
            </a:r>
            <a:r>
              <a:rPr lang="tr-TR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öğretmeni</a:t>
            </a:r>
            <a:r>
              <a:rPr lang="tr-TR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çağırmadan  </a:t>
            </a:r>
            <a:r>
              <a:rPr lang="tr-TR" b="1" spc="-100" dirty="0">
                <a:solidFill>
                  <a:srgbClr val="231F20"/>
                </a:solidFill>
                <a:latin typeface="Verdana"/>
                <a:cs typeface="Verdana"/>
              </a:rPr>
              <a:t>girmeyiniz</a:t>
            </a:r>
            <a:r>
              <a:rPr lang="tr-TR" spc="-10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lang="tr-TR" dirty="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93295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C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815240" y="3395424"/>
            <a:ext cx="2345690" cy="2065655"/>
            <a:chOff x="1815240" y="3395424"/>
            <a:chExt cx="2345690" cy="2065655"/>
          </a:xfrm>
        </p:grpSpPr>
        <p:sp>
          <p:nvSpPr>
            <p:cNvPr id="4" name="object 4"/>
            <p:cNvSpPr/>
            <p:nvPr/>
          </p:nvSpPr>
          <p:spPr>
            <a:xfrm>
              <a:off x="1855981" y="3436166"/>
              <a:ext cx="2264410" cy="1983739"/>
            </a:xfrm>
            <a:custGeom>
              <a:avLst/>
              <a:gdLst/>
              <a:ahLst/>
              <a:cxnLst/>
              <a:rect l="l" t="t" r="r" b="b"/>
              <a:pathLst>
                <a:path w="2264410" h="1983739">
                  <a:moveTo>
                    <a:pt x="1057169" y="43214"/>
                  </a:moveTo>
                  <a:lnTo>
                    <a:pt x="11692" y="1854031"/>
                  </a:lnTo>
                  <a:lnTo>
                    <a:pt x="0" y="1898596"/>
                  </a:lnTo>
                  <a:lnTo>
                    <a:pt x="11695" y="1940459"/>
                  </a:lnTo>
                  <a:lnTo>
                    <a:pt x="42103" y="1971519"/>
                  </a:lnTo>
                  <a:lnTo>
                    <a:pt x="86546" y="1983673"/>
                  </a:lnTo>
                  <a:lnTo>
                    <a:pt x="2177499" y="1983673"/>
                  </a:lnTo>
                  <a:lnTo>
                    <a:pt x="2221942" y="1971519"/>
                  </a:lnTo>
                  <a:lnTo>
                    <a:pt x="2252350" y="1940459"/>
                  </a:lnTo>
                  <a:lnTo>
                    <a:pt x="2264046" y="1898596"/>
                  </a:lnTo>
                  <a:lnTo>
                    <a:pt x="2252353" y="1854031"/>
                  </a:lnTo>
                  <a:lnTo>
                    <a:pt x="1206864" y="43214"/>
                  </a:lnTo>
                  <a:lnTo>
                    <a:pt x="1174119" y="10803"/>
                  </a:lnTo>
                  <a:lnTo>
                    <a:pt x="1132016" y="0"/>
                  </a:lnTo>
                  <a:lnTo>
                    <a:pt x="1089914" y="10803"/>
                  </a:lnTo>
                  <a:lnTo>
                    <a:pt x="1057169" y="43214"/>
                  </a:lnTo>
                  <a:close/>
                </a:path>
              </a:pathLst>
            </a:custGeom>
            <a:ln w="81483">
              <a:solidFill>
                <a:srgbClr val="FFF9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98038" y="3729774"/>
              <a:ext cx="180340" cy="1227455"/>
            </a:xfrm>
            <a:custGeom>
              <a:avLst/>
              <a:gdLst/>
              <a:ahLst/>
              <a:cxnLst/>
              <a:rect l="l" t="t" r="r" b="b"/>
              <a:pathLst>
                <a:path w="180339" h="1227454">
                  <a:moveTo>
                    <a:pt x="134683" y="0"/>
                  </a:moveTo>
                  <a:lnTo>
                    <a:pt x="45250" y="0"/>
                  </a:lnTo>
                  <a:lnTo>
                    <a:pt x="27635" y="3555"/>
                  </a:lnTo>
                  <a:lnTo>
                    <a:pt x="13252" y="13250"/>
                  </a:lnTo>
                  <a:lnTo>
                    <a:pt x="3555" y="27630"/>
                  </a:lnTo>
                  <a:lnTo>
                    <a:pt x="0" y="45237"/>
                  </a:lnTo>
                  <a:lnTo>
                    <a:pt x="0" y="1181684"/>
                  </a:lnTo>
                  <a:lnTo>
                    <a:pt x="3555" y="1199298"/>
                  </a:lnTo>
                  <a:lnTo>
                    <a:pt x="13252" y="1213681"/>
                  </a:lnTo>
                  <a:lnTo>
                    <a:pt x="27635" y="1223378"/>
                  </a:lnTo>
                  <a:lnTo>
                    <a:pt x="45250" y="1226934"/>
                  </a:lnTo>
                  <a:lnTo>
                    <a:pt x="134683" y="1226934"/>
                  </a:lnTo>
                  <a:lnTo>
                    <a:pt x="152290" y="1223378"/>
                  </a:lnTo>
                  <a:lnTo>
                    <a:pt x="166670" y="1213681"/>
                  </a:lnTo>
                  <a:lnTo>
                    <a:pt x="176365" y="1199298"/>
                  </a:lnTo>
                  <a:lnTo>
                    <a:pt x="179920" y="1181684"/>
                  </a:lnTo>
                  <a:lnTo>
                    <a:pt x="179920" y="45237"/>
                  </a:lnTo>
                  <a:lnTo>
                    <a:pt x="176365" y="27630"/>
                  </a:lnTo>
                  <a:lnTo>
                    <a:pt x="166670" y="13250"/>
                  </a:lnTo>
                  <a:lnTo>
                    <a:pt x="152290" y="3555"/>
                  </a:lnTo>
                  <a:lnTo>
                    <a:pt x="134683" y="0"/>
                  </a:lnTo>
                  <a:close/>
                </a:path>
              </a:pathLst>
            </a:custGeom>
            <a:solidFill>
              <a:srgbClr val="FFF9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8038" y="5069433"/>
              <a:ext cx="179920" cy="179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7BA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167803" y="2529255"/>
            <a:ext cx="3643629" cy="3798570"/>
            <a:chOff x="1167803" y="2529255"/>
            <a:chExt cx="3643629" cy="3798570"/>
          </a:xfrm>
        </p:grpSpPr>
        <p:sp>
          <p:nvSpPr>
            <p:cNvPr id="4" name="object 4"/>
            <p:cNvSpPr/>
            <p:nvPr/>
          </p:nvSpPr>
          <p:spPr>
            <a:xfrm>
              <a:off x="1167803" y="2529255"/>
              <a:ext cx="3643096" cy="36449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38896" y="2930461"/>
              <a:ext cx="2533617" cy="33971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596476"/>
            <a:ext cx="1764030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b="0" spc="-30" dirty="0">
                <a:solidFill>
                  <a:srgbClr val="231F20"/>
                </a:solidFill>
                <a:latin typeface="Roboto"/>
                <a:cs typeface="Roboto"/>
              </a:rPr>
              <a:t>23</a:t>
            </a:r>
            <a:endParaRPr sz="1000">
              <a:latin typeface="Roboto"/>
              <a:cs typeface="Robo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546067"/>
            <a:ext cx="165100" cy="246379"/>
            <a:chOff x="4911947" y="546067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721563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546067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606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637133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14"/>
                  </a:lnTo>
                  <a:lnTo>
                    <a:pt x="91897" y="84480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676643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582942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630704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C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4143171"/>
            <a:ext cx="3581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ÖNEMSEYİNİZ!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098" y="574599"/>
            <a:ext cx="1789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1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b="0" spc="-30" dirty="0">
                <a:solidFill>
                  <a:srgbClr val="231F20"/>
                </a:solidFill>
                <a:latin typeface="Roboto"/>
                <a:cs typeface="Roboto"/>
              </a:rPr>
              <a:t>25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546067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3900" y="1381125"/>
            <a:ext cx="4648200" cy="123783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dirty="0">
              <a:latin typeface="Symbol"/>
              <a:cs typeface="Symbol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Okul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alanına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girmeniz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gereken 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durumlarda</a:t>
            </a:r>
            <a:r>
              <a:rPr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öncelikle</a:t>
            </a:r>
            <a:r>
              <a:rPr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görüşeceğiniz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kişiden </a:t>
            </a:r>
            <a:r>
              <a:rPr b="1" spc="-100" dirty="0">
                <a:solidFill>
                  <a:srgbClr val="231F20"/>
                </a:solidFill>
                <a:latin typeface="Verdana"/>
                <a:cs typeface="Verdana"/>
              </a:rPr>
              <a:t>randevu</a:t>
            </a:r>
            <a:r>
              <a:rPr b="1" spc="-3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95" dirty="0">
                <a:solidFill>
                  <a:srgbClr val="231F20"/>
                </a:solidFill>
                <a:latin typeface="Verdana"/>
                <a:cs typeface="Verdana"/>
              </a:rPr>
              <a:t>alınız</a:t>
            </a:r>
            <a:r>
              <a:rPr spc="-95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2500" y="3133725"/>
            <a:ext cx="3886200" cy="34319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sz="1500" dirty="0">
              <a:latin typeface="Symbol"/>
              <a:cs typeface="Symbol"/>
            </a:endParaRPr>
          </a:p>
          <a:p>
            <a:pPr marL="285750" indent="-285750" algn="ctr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Okulda </a:t>
            </a:r>
            <a:r>
              <a:rPr spc="30" dirty="0">
                <a:solidFill>
                  <a:srgbClr val="231F20"/>
                </a:solidFill>
                <a:latin typeface="Verdana"/>
                <a:cs typeface="Verdana"/>
              </a:rPr>
              <a:t>bulunduğunuz</a:t>
            </a:r>
            <a:r>
              <a:rPr spc="-3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40" dirty="0">
                <a:solidFill>
                  <a:srgbClr val="231F20"/>
                </a:solidFill>
                <a:latin typeface="Verdana"/>
                <a:cs typeface="Verdana"/>
              </a:rPr>
              <a:t>süre içerisinde;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sz="1500" dirty="0">
              <a:latin typeface="Wingdings"/>
              <a:cs typeface="Wingdings"/>
            </a:endParaRPr>
          </a:p>
          <a:p>
            <a:pPr marL="285750" indent="-285750" algn="ctr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sz="1600" spc="15" dirty="0">
                <a:solidFill>
                  <a:srgbClr val="231F20"/>
                </a:solidFill>
                <a:latin typeface="Verdana"/>
                <a:cs typeface="Verdana"/>
              </a:rPr>
              <a:t>Okul </a:t>
            </a:r>
            <a:r>
              <a:rPr sz="1600" spc="-35" dirty="0">
                <a:solidFill>
                  <a:srgbClr val="231F20"/>
                </a:solidFill>
                <a:latin typeface="Verdana"/>
                <a:cs typeface="Verdana"/>
              </a:rPr>
              <a:t>hijyen </a:t>
            </a:r>
            <a:r>
              <a:rPr sz="1600" spc="-20" dirty="0">
                <a:solidFill>
                  <a:srgbClr val="231F20"/>
                </a:solidFill>
                <a:latin typeface="Verdana"/>
                <a:cs typeface="Verdana"/>
              </a:rPr>
              <a:t>kurallarına</a:t>
            </a:r>
            <a:r>
              <a:rPr sz="1600" spc="-4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600" spc="-35" dirty="0">
                <a:solidFill>
                  <a:srgbClr val="231F20"/>
                </a:solidFill>
                <a:latin typeface="Verdana"/>
                <a:cs typeface="Verdana"/>
              </a:rPr>
              <a:t>uyunuz,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Wingdings"/>
              <a:cs typeface="Wingdings"/>
            </a:endParaRPr>
          </a:p>
          <a:p>
            <a:pPr marL="285750" indent="-285750" algn="ctr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sz="1600" spc="-60" dirty="0">
                <a:solidFill>
                  <a:srgbClr val="231F20"/>
                </a:solidFill>
                <a:latin typeface="Verdana"/>
                <a:cs typeface="Verdana"/>
              </a:rPr>
              <a:t>Sosyal </a:t>
            </a:r>
            <a:r>
              <a:rPr sz="1600" spc="-35" dirty="0">
                <a:solidFill>
                  <a:srgbClr val="231F20"/>
                </a:solidFill>
                <a:latin typeface="Verdana"/>
                <a:cs typeface="Verdana"/>
              </a:rPr>
              <a:t>mesafeye </a:t>
            </a:r>
            <a:r>
              <a:rPr sz="1600" spc="-10" dirty="0">
                <a:solidFill>
                  <a:srgbClr val="231F20"/>
                </a:solidFill>
                <a:latin typeface="Verdana"/>
                <a:cs typeface="Verdana"/>
              </a:rPr>
              <a:t>dikkat</a:t>
            </a:r>
            <a:r>
              <a:rPr sz="1600" spc="-3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600" spc="-25" dirty="0">
                <a:solidFill>
                  <a:srgbClr val="231F20"/>
                </a:solidFill>
                <a:latin typeface="Verdana"/>
                <a:cs typeface="Verdana"/>
              </a:rPr>
              <a:t>ediniz,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sz="1600" dirty="0">
              <a:latin typeface="Wingdings"/>
              <a:cs typeface="Wingdings"/>
            </a:endParaRPr>
          </a:p>
          <a:p>
            <a:pPr marL="639445" marR="346075" indent="-285750" algn="ctr">
              <a:lnSpc>
                <a:spcPct val="111100"/>
              </a:lnSpc>
              <a:buFont typeface="Wingdings" panose="05000000000000000000" pitchFamily="2" charset="2"/>
              <a:buChar char="§"/>
            </a:pPr>
            <a:r>
              <a:rPr sz="1600" spc="-5" dirty="0">
                <a:solidFill>
                  <a:srgbClr val="231F20"/>
                </a:solidFill>
                <a:latin typeface="Verdana"/>
                <a:cs typeface="Verdana"/>
              </a:rPr>
              <a:t>Görüşmelerinizi </a:t>
            </a:r>
            <a:r>
              <a:rPr sz="1600" spc="10" dirty="0">
                <a:solidFill>
                  <a:srgbClr val="231F20"/>
                </a:solidFill>
                <a:latin typeface="Verdana"/>
                <a:cs typeface="Verdana"/>
              </a:rPr>
              <a:t>en</a:t>
            </a:r>
            <a:r>
              <a:rPr sz="1600" spc="-3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231F20"/>
                </a:solidFill>
                <a:latin typeface="Verdana"/>
                <a:cs typeface="Verdana"/>
              </a:rPr>
              <a:t>kısa</a:t>
            </a:r>
            <a:r>
              <a:rPr sz="16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231F20"/>
                </a:solidFill>
                <a:latin typeface="Verdana"/>
                <a:cs typeface="Verdana"/>
              </a:rPr>
              <a:t>sürede </a:t>
            </a:r>
            <a:r>
              <a:rPr sz="16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231F20"/>
                </a:solidFill>
                <a:latin typeface="Verdana"/>
                <a:cs typeface="Verdana"/>
              </a:rPr>
              <a:t>tamamlayınız.</a:t>
            </a: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300" y="1838325"/>
            <a:ext cx="4264292" cy="123783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dirty="0">
              <a:latin typeface="Symbol"/>
              <a:cs typeface="Symbol"/>
            </a:endParaRPr>
          </a:p>
          <a:p>
            <a:pPr marL="285115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Okul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idaresi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öğretmenler ile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iletişimi,  </a:t>
            </a:r>
            <a:r>
              <a:rPr b="1" spc="-85" dirty="0">
                <a:solidFill>
                  <a:srgbClr val="231F20"/>
                </a:solidFill>
                <a:latin typeface="Verdana"/>
                <a:cs typeface="Verdana"/>
              </a:rPr>
              <a:t>uzaktan </a:t>
            </a:r>
            <a:r>
              <a:rPr b="1" spc="-90" dirty="0">
                <a:solidFill>
                  <a:srgbClr val="231F20"/>
                </a:solidFill>
                <a:latin typeface="Verdana"/>
                <a:cs typeface="Verdana"/>
              </a:rPr>
              <a:t>erişim </a:t>
            </a:r>
            <a:r>
              <a:rPr spc="-55" dirty="0">
                <a:solidFill>
                  <a:srgbClr val="231F20"/>
                </a:solidFill>
                <a:latin typeface="Verdana"/>
                <a:cs typeface="Verdana"/>
              </a:rPr>
              <a:t>(telefon, </a:t>
            </a:r>
            <a:r>
              <a:rPr spc="-80" dirty="0">
                <a:solidFill>
                  <a:srgbClr val="231F20"/>
                </a:solidFill>
                <a:latin typeface="Verdana"/>
                <a:cs typeface="Verdana"/>
              </a:rPr>
              <a:t>SMS, </a:t>
            </a:r>
            <a:r>
              <a:rPr spc="-30" dirty="0">
                <a:solidFill>
                  <a:srgbClr val="231F20"/>
                </a:solidFill>
                <a:latin typeface="Verdana"/>
                <a:cs typeface="Verdana"/>
              </a:rPr>
              <a:t>e-posta</a:t>
            </a:r>
            <a:r>
              <a:rPr spc="-4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00" dirty="0">
                <a:solidFill>
                  <a:srgbClr val="231F20"/>
                </a:solidFill>
                <a:latin typeface="Verdana"/>
                <a:cs typeface="Verdana"/>
              </a:rPr>
              <a:t>vb. </a:t>
            </a:r>
            <a:r>
              <a:rPr spc="-229" dirty="0">
                <a:solidFill>
                  <a:srgbClr val="231F20"/>
                </a:solidFill>
                <a:latin typeface="Verdana"/>
                <a:cs typeface="Verdana"/>
              </a:rPr>
              <a:t>)  </a:t>
            </a:r>
            <a:r>
              <a:rPr b="1" spc="-70" dirty="0">
                <a:solidFill>
                  <a:srgbClr val="231F20"/>
                </a:solidFill>
                <a:latin typeface="Verdana"/>
                <a:cs typeface="Verdana"/>
              </a:rPr>
              <a:t>ile</a:t>
            </a:r>
            <a:r>
              <a:rPr b="1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105" dirty="0">
                <a:solidFill>
                  <a:srgbClr val="231F20"/>
                </a:solidFill>
                <a:latin typeface="Verdana"/>
                <a:cs typeface="Verdana"/>
              </a:rPr>
              <a:t>sağlayınız</a:t>
            </a:r>
            <a:r>
              <a:rPr spc="-105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700" y="3438525"/>
            <a:ext cx="4419600" cy="352949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sz="1500" dirty="0">
              <a:latin typeface="Symbol"/>
              <a:cs typeface="Symbol"/>
            </a:endParaRPr>
          </a:p>
          <a:p>
            <a:pPr marL="544829" marR="25146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Öğrencimiz </a:t>
            </a:r>
            <a:r>
              <a:rPr spc="-70" dirty="0">
                <a:solidFill>
                  <a:srgbClr val="231F20"/>
                </a:solidFill>
                <a:latin typeface="Verdana"/>
                <a:cs typeface="Verdana"/>
              </a:rPr>
              <a:t>eve </a:t>
            </a:r>
            <a:r>
              <a:rPr spc="40" dirty="0">
                <a:solidFill>
                  <a:srgbClr val="231F20"/>
                </a:solidFill>
                <a:latin typeface="Verdana"/>
                <a:cs typeface="Verdana"/>
              </a:rPr>
              <a:t>döndüğünde</a:t>
            </a:r>
            <a:r>
              <a:rPr spc="-3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gerekli  </a:t>
            </a:r>
            <a:r>
              <a:rPr spc="-30" dirty="0">
                <a:solidFill>
                  <a:srgbClr val="231F20"/>
                </a:solidFill>
                <a:latin typeface="Verdana"/>
                <a:cs typeface="Verdana"/>
              </a:rPr>
              <a:t>hijyeni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sağlayıp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sağlamadığını</a:t>
            </a:r>
            <a:r>
              <a:rPr spc="-3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65" dirty="0">
                <a:solidFill>
                  <a:srgbClr val="231F20"/>
                </a:solidFill>
                <a:latin typeface="Verdana"/>
                <a:cs typeface="Verdana"/>
              </a:rPr>
              <a:t>takip  </a:t>
            </a:r>
            <a:r>
              <a:rPr b="1" spc="-110" dirty="0">
                <a:solidFill>
                  <a:srgbClr val="231F20"/>
                </a:solidFill>
                <a:latin typeface="Verdana"/>
                <a:cs typeface="Verdana"/>
              </a:rPr>
              <a:t>ediniz</a:t>
            </a:r>
            <a:r>
              <a:rPr spc="-110" dirty="0">
                <a:solidFill>
                  <a:srgbClr val="231F20"/>
                </a:solidFill>
                <a:latin typeface="Verdana"/>
                <a:cs typeface="Verdana"/>
              </a:rPr>
              <a:t>:</a:t>
            </a:r>
            <a:endParaRPr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lang="tr-TR" dirty="0">
              <a:latin typeface="Verdana"/>
              <a:cs typeface="Wingdings"/>
            </a:endParaRPr>
          </a:p>
          <a:p>
            <a:pPr algn="ctr">
              <a:lnSpc>
                <a:spcPct val="100000"/>
              </a:lnSpc>
            </a:pPr>
            <a:endParaRPr sz="1500" dirty="0">
              <a:latin typeface="Wingdings"/>
              <a:cs typeface="Wingdings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lang="tr-TR" spc="-25"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 err="1" smtClean="0">
                <a:solidFill>
                  <a:srgbClr val="231F20"/>
                </a:solidFill>
                <a:latin typeface="Verdana"/>
                <a:cs typeface="Verdana"/>
              </a:rPr>
              <a:t>Ayakkabı</a:t>
            </a:r>
            <a:r>
              <a:rPr spc="-145"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kıyafetlerini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değiştirerek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çıkan 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ayakkabı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kıyafetlerini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havalandırmasını  </a:t>
            </a:r>
            <a:r>
              <a:rPr spc="-45" dirty="0">
                <a:solidFill>
                  <a:srgbClr val="231F20"/>
                </a:solidFill>
                <a:latin typeface="Verdana"/>
                <a:cs typeface="Verdana"/>
              </a:rPr>
              <a:t>sağlayınız,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sz="1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95300" y="2219325"/>
            <a:ext cx="4648200" cy="3736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tr-TR" sz="1500" dirty="0">
              <a:solidFill>
                <a:prstClr val="black"/>
              </a:solidFill>
              <a:latin typeface="Wingdings"/>
              <a:cs typeface="Wingdings"/>
            </a:endParaRPr>
          </a:p>
          <a:p>
            <a:pPr marL="425450" marR="131445" lvl="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lang="tr-TR" spc="15" dirty="0">
                <a:solidFill>
                  <a:srgbClr val="231F20"/>
                </a:solidFill>
                <a:latin typeface="Verdana"/>
                <a:cs typeface="Verdana"/>
              </a:rPr>
              <a:t>Elini</a:t>
            </a:r>
            <a:r>
              <a:rPr lang="tr-TR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lang="tr-TR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dirty="0">
                <a:solidFill>
                  <a:srgbClr val="231F20"/>
                </a:solidFill>
                <a:latin typeface="Verdana"/>
                <a:cs typeface="Verdana"/>
              </a:rPr>
              <a:t>yüzünü</a:t>
            </a:r>
            <a:r>
              <a:rPr lang="tr-TR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dirty="0">
                <a:solidFill>
                  <a:srgbClr val="231F20"/>
                </a:solidFill>
                <a:latin typeface="Verdana"/>
                <a:cs typeface="Verdana"/>
              </a:rPr>
              <a:t>sabunla</a:t>
            </a:r>
            <a:r>
              <a:rPr lang="tr-TR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en</a:t>
            </a:r>
            <a:r>
              <a:rPr lang="tr-TR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25" dirty="0">
                <a:solidFill>
                  <a:srgbClr val="231F20"/>
                </a:solidFill>
                <a:latin typeface="Verdana"/>
                <a:cs typeface="Verdana"/>
              </a:rPr>
              <a:t>az</a:t>
            </a:r>
            <a:r>
              <a:rPr lang="tr-TR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20</a:t>
            </a:r>
            <a:r>
              <a:rPr lang="tr-TR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45" dirty="0">
                <a:solidFill>
                  <a:srgbClr val="231F20"/>
                </a:solidFill>
                <a:latin typeface="Verdana"/>
                <a:cs typeface="Verdana"/>
              </a:rPr>
              <a:t>saniye  </a:t>
            </a:r>
            <a:r>
              <a:rPr lang="tr-TR" spc="-20" dirty="0">
                <a:solidFill>
                  <a:srgbClr val="231F20"/>
                </a:solidFill>
                <a:latin typeface="Verdana"/>
                <a:cs typeface="Verdana"/>
              </a:rPr>
              <a:t>yıkamasını </a:t>
            </a:r>
            <a:r>
              <a:rPr lang="tr-TR" spc="-45" dirty="0">
                <a:solidFill>
                  <a:srgbClr val="231F20"/>
                </a:solidFill>
                <a:latin typeface="Verdana"/>
                <a:cs typeface="Verdana"/>
              </a:rPr>
              <a:t>sağlayınız. </a:t>
            </a:r>
            <a:r>
              <a:rPr lang="tr-TR" spc="-40" dirty="0">
                <a:solidFill>
                  <a:srgbClr val="231F20"/>
                </a:solidFill>
                <a:latin typeface="Verdana"/>
                <a:cs typeface="Verdana"/>
              </a:rPr>
              <a:t>(Ağız </a:t>
            </a:r>
            <a:r>
              <a:rPr lang="tr-TR"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lang="tr-TR" spc="20" dirty="0">
                <a:solidFill>
                  <a:srgbClr val="231F20"/>
                </a:solidFill>
                <a:latin typeface="Verdana"/>
                <a:cs typeface="Verdana"/>
              </a:rPr>
              <a:t>burun  </a:t>
            </a:r>
            <a:r>
              <a:rPr lang="tr-TR" spc="-20" dirty="0">
                <a:solidFill>
                  <a:srgbClr val="231F20"/>
                </a:solidFill>
                <a:latin typeface="Verdana"/>
                <a:cs typeface="Verdana"/>
              </a:rPr>
              <a:t>hijyenini </a:t>
            </a:r>
            <a:r>
              <a:rPr lang="tr-TR" spc="-45" dirty="0">
                <a:solidFill>
                  <a:srgbClr val="231F20"/>
                </a:solidFill>
                <a:latin typeface="Verdana"/>
                <a:cs typeface="Verdana"/>
              </a:rPr>
              <a:t>sağlayınız, </a:t>
            </a:r>
            <a:r>
              <a:rPr lang="tr-TR" spc="20" dirty="0">
                <a:solidFill>
                  <a:srgbClr val="231F20"/>
                </a:solidFill>
                <a:latin typeface="Verdana"/>
                <a:cs typeface="Verdana"/>
              </a:rPr>
              <a:t>mümkünse </a:t>
            </a:r>
            <a:r>
              <a:rPr lang="tr-TR" dirty="0">
                <a:solidFill>
                  <a:srgbClr val="231F20"/>
                </a:solidFill>
                <a:latin typeface="Verdana"/>
                <a:cs typeface="Verdana"/>
              </a:rPr>
              <a:t>duş  </a:t>
            </a:r>
            <a:r>
              <a:rPr lang="tr-TR" spc="-40" dirty="0">
                <a:solidFill>
                  <a:srgbClr val="231F20"/>
                </a:solidFill>
                <a:latin typeface="Verdana"/>
                <a:cs typeface="Verdana"/>
              </a:rPr>
              <a:t>aldırınız.)</a:t>
            </a:r>
            <a:endParaRPr lang="tr-TR" dirty="0">
              <a:solidFill>
                <a:prstClr val="black"/>
              </a:solidFill>
              <a:latin typeface="Verdana"/>
              <a:cs typeface="Verdana"/>
            </a:endParaRPr>
          </a:p>
          <a:p>
            <a:pPr lvl="0">
              <a:spcBef>
                <a:spcPts val="10"/>
              </a:spcBef>
            </a:pPr>
            <a:endParaRPr lang="tr-TR" sz="2400" dirty="0">
              <a:solidFill>
                <a:prstClr val="black"/>
              </a:solidFill>
              <a:latin typeface="Verdana"/>
              <a:cs typeface="Verdana"/>
            </a:endParaRPr>
          </a:p>
          <a:p>
            <a:pPr lvl="0" algn="ctr"/>
            <a:endParaRPr lang="tr-TR" dirty="0">
              <a:solidFill>
                <a:prstClr val="black"/>
              </a:solidFill>
              <a:latin typeface="Wingdings"/>
              <a:cs typeface="Wingdings"/>
            </a:endParaRPr>
          </a:p>
          <a:p>
            <a:pPr marL="359410" marR="66040" lvl="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lang="tr-TR" spc="15" dirty="0">
                <a:solidFill>
                  <a:srgbClr val="231F20"/>
                </a:solidFill>
                <a:latin typeface="Verdana"/>
                <a:cs typeface="Verdana"/>
              </a:rPr>
              <a:t>Okulda kullandığı </a:t>
            </a:r>
            <a:r>
              <a:rPr lang="tr-TR" spc="-45" dirty="0">
                <a:solidFill>
                  <a:srgbClr val="231F20"/>
                </a:solidFill>
                <a:latin typeface="Verdana"/>
                <a:cs typeface="Verdana"/>
              </a:rPr>
              <a:t>çanta, </a:t>
            </a:r>
            <a:r>
              <a:rPr lang="tr-TR" spc="-40" dirty="0">
                <a:solidFill>
                  <a:srgbClr val="231F20"/>
                </a:solidFill>
                <a:latin typeface="Verdana"/>
                <a:cs typeface="Verdana"/>
              </a:rPr>
              <a:t>kitap, </a:t>
            </a:r>
            <a:r>
              <a:rPr lang="tr-TR" spc="-45" dirty="0">
                <a:solidFill>
                  <a:srgbClr val="231F20"/>
                </a:solidFill>
                <a:latin typeface="Verdana"/>
                <a:cs typeface="Verdana"/>
              </a:rPr>
              <a:t>defter,  </a:t>
            </a:r>
            <a:r>
              <a:rPr lang="tr-TR" spc="-40" dirty="0">
                <a:solidFill>
                  <a:srgbClr val="231F20"/>
                </a:solidFill>
                <a:latin typeface="Verdana"/>
                <a:cs typeface="Verdana"/>
              </a:rPr>
              <a:t>kalem, </a:t>
            </a:r>
            <a:r>
              <a:rPr lang="tr-TR" spc="-15" dirty="0">
                <a:solidFill>
                  <a:srgbClr val="231F20"/>
                </a:solidFill>
                <a:latin typeface="Verdana"/>
                <a:cs typeface="Verdana"/>
              </a:rPr>
              <a:t>silgi </a:t>
            </a:r>
            <a:r>
              <a:rPr lang="tr-TR" spc="-95" dirty="0">
                <a:solidFill>
                  <a:srgbClr val="231F20"/>
                </a:solidFill>
                <a:latin typeface="Verdana"/>
                <a:cs typeface="Verdana"/>
              </a:rPr>
              <a:t>vb. </a:t>
            </a:r>
            <a:r>
              <a:rPr lang="tr-TR" spc="10" dirty="0">
                <a:solidFill>
                  <a:srgbClr val="231F20"/>
                </a:solidFill>
                <a:latin typeface="Verdana"/>
                <a:cs typeface="Verdana"/>
              </a:rPr>
              <a:t>malzemelerin</a:t>
            </a:r>
            <a:r>
              <a:rPr lang="tr-TR" spc="-409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dirty="0">
                <a:solidFill>
                  <a:srgbClr val="231F20"/>
                </a:solidFill>
                <a:latin typeface="Verdana"/>
                <a:cs typeface="Verdana"/>
              </a:rPr>
              <a:t>dezenfekte  </a:t>
            </a:r>
            <a:r>
              <a:rPr lang="tr-TR" spc="-10" dirty="0">
                <a:solidFill>
                  <a:srgbClr val="231F20"/>
                </a:solidFill>
                <a:latin typeface="Verdana"/>
                <a:cs typeface="Verdana"/>
              </a:rPr>
              <a:t>edilmesini/havalandırılmasını</a:t>
            </a:r>
            <a:r>
              <a:rPr lang="tr-TR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tr-TR" spc="-45" dirty="0">
                <a:solidFill>
                  <a:srgbClr val="231F20"/>
                </a:solidFill>
                <a:latin typeface="Verdana"/>
                <a:cs typeface="Verdana"/>
              </a:rPr>
              <a:t>sağlayınız.</a:t>
            </a:r>
            <a:endParaRPr lang="tr-TR" dirty="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2900" y="3895725"/>
            <a:ext cx="53912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dirty="0" smtClean="0"/>
              <a:t>TEŞEKKÜRLER…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94025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596476"/>
            <a:ext cx="169354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b="0" spc="-25" dirty="0">
                <a:solidFill>
                  <a:srgbClr val="231F20"/>
                </a:solidFill>
                <a:latin typeface="Roboto"/>
                <a:cs typeface="Roboto"/>
              </a:rPr>
              <a:t>3</a:t>
            </a:r>
            <a:endParaRPr sz="1000">
              <a:latin typeface="Roboto"/>
              <a:cs typeface="Robo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546072"/>
            <a:ext cx="165100" cy="246379"/>
            <a:chOff x="4911947" y="546072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721563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9"/>
                  </a:lnTo>
                  <a:lnTo>
                    <a:pt x="23252" y="13120"/>
                  </a:lnTo>
                  <a:lnTo>
                    <a:pt x="11464" y="23919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9"/>
                  </a:lnTo>
                  <a:lnTo>
                    <a:pt x="141816" y="13120"/>
                  </a:lnTo>
                  <a:lnTo>
                    <a:pt x="128025" y="5039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546072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4"/>
                  </a:lnTo>
                  <a:lnTo>
                    <a:pt x="46317" y="5349"/>
                  </a:lnTo>
                  <a:lnTo>
                    <a:pt x="37922" y="11076"/>
                  </a:lnTo>
                  <a:lnTo>
                    <a:pt x="23161" y="14056"/>
                  </a:lnTo>
                  <a:lnTo>
                    <a:pt x="11107" y="22184"/>
                  </a:lnTo>
                  <a:lnTo>
                    <a:pt x="2980" y="34238"/>
                  </a:lnTo>
                  <a:lnTo>
                    <a:pt x="0" y="48998"/>
                  </a:lnTo>
                  <a:lnTo>
                    <a:pt x="0" y="169686"/>
                  </a:lnTo>
                  <a:lnTo>
                    <a:pt x="5054" y="174741"/>
                  </a:lnTo>
                  <a:lnTo>
                    <a:pt x="120142" y="174741"/>
                  </a:lnTo>
                  <a:lnTo>
                    <a:pt x="125196" y="169686"/>
                  </a:lnTo>
                  <a:lnTo>
                    <a:pt x="125196" y="45379"/>
                  </a:lnTo>
                  <a:lnTo>
                    <a:pt x="98878" y="6450"/>
                  </a:lnTo>
                  <a:lnTo>
                    <a:pt x="75704" y="573"/>
                  </a:lnTo>
                  <a:lnTo>
                    <a:pt x="65559" y="0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606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637133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01"/>
                  </a:lnTo>
                  <a:lnTo>
                    <a:pt x="91897" y="84467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676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582955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630704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7BA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2762929"/>
            <a:ext cx="3888740" cy="3518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3900"/>
              </a:lnSpc>
              <a:spcBef>
                <a:spcPts val="95"/>
              </a:spcBef>
            </a:pPr>
            <a:r>
              <a:rPr sz="3700" spc="-90" dirty="0"/>
              <a:t>ÇOCUKLARIMIZIN  </a:t>
            </a:r>
            <a:r>
              <a:rPr sz="3700" spc="-120" dirty="0"/>
              <a:t>SAĞLIĞI </a:t>
            </a:r>
            <a:r>
              <a:rPr sz="3700" spc="-75" dirty="0"/>
              <a:t>İÇİN  </a:t>
            </a:r>
            <a:r>
              <a:rPr sz="3700" spc="-155" dirty="0"/>
              <a:t>VELİLERİMİZLE  </a:t>
            </a:r>
            <a:r>
              <a:rPr sz="3700" spc="-165" dirty="0"/>
              <a:t>YENİDEN  </a:t>
            </a:r>
            <a:r>
              <a:rPr sz="3700" spc="-145" dirty="0"/>
              <a:t>BİRLİKTE…</a:t>
            </a:r>
            <a:endParaRPr sz="3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28287" y="1228725"/>
            <a:ext cx="3883660" cy="6435608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1" spc="-85" dirty="0">
                <a:solidFill>
                  <a:srgbClr val="231F20"/>
                </a:solidFill>
                <a:latin typeface="Verdana"/>
                <a:cs typeface="Verdana"/>
              </a:rPr>
              <a:t>Sayın</a:t>
            </a:r>
            <a:r>
              <a:rPr b="1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80" dirty="0">
                <a:solidFill>
                  <a:srgbClr val="231F20"/>
                </a:solidFill>
                <a:latin typeface="Verdana"/>
                <a:cs typeface="Verdana"/>
              </a:rPr>
              <a:t>Velimiz,</a:t>
            </a:r>
            <a:endParaRPr dirty="0">
              <a:latin typeface="Verdana"/>
              <a:cs typeface="Verdana"/>
            </a:endParaRPr>
          </a:p>
          <a:p>
            <a:pPr marL="123825" marR="116839" algn="ctr">
              <a:lnSpc>
                <a:spcPct val="111100"/>
              </a:lnSpc>
            </a:pPr>
            <a:r>
              <a:rPr spc="25" dirty="0">
                <a:solidFill>
                  <a:srgbClr val="231F20"/>
                </a:solidFill>
                <a:latin typeface="Verdana"/>
                <a:cs typeface="Verdana"/>
              </a:rPr>
              <a:t>Uzun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bir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aradan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sonra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öğrencilerimizle 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yeniden </a:t>
            </a:r>
            <a:r>
              <a:rPr spc="-30" dirty="0">
                <a:solidFill>
                  <a:srgbClr val="231F20"/>
                </a:solidFill>
                <a:latin typeface="Verdana"/>
                <a:cs typeface="Verdana"/>
              </a:rPr>
              <a:t>buluşuyoruz.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Okullarımızı 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özlemle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açıyoruz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çok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heyecanlıyız.</a:t>
            </a:r>
            <a:endParaRPr dirty="0">
              <a:latin typeface="Verdana"/>
              <a:cs typeface="Verdana"/>
            </a:endParaRPr>
          </a:p>
          <a:p>
            <a:pPr marL="43180" marR="36195" algn="ctr">
              <a:lnSpc>
                <a:spcPct val="111100"/>
              </a:lnSpc>
            </a:pP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Çocuklarımızın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sağlığının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korunması</a:t>
            </a:r>
            <a:r>
              <a:rPr spc="-3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için 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okullarımızda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hazırlıklar</a:t>
            </a:r>
            <a:r>
              <a:rPr spc="-2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tamamlandı.</a:t>
            </a:r>
            <a:endParaRPr dirty="0">
              <a:latin typeface="Verdana"/>
              <a:cs typeface="Verdana"/>
            </a:endParaRPr>
          </a:p>
          <a:p>
            <a:pPr marL="55244" marR="47625" algn="ctr">
              <a:lnSpc>
                <a:spcPct val="111100"/>
              </a:lnSpc>
            </a:pP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İlginiz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0" dirty="0">
                <a:solidFill>
                  <a:srgbClr val="231F20"/>
                </a:solidFill>
                <a:latin typeface="Verdana"/>
                <a:cs typeface="Verdana"/>
              </a:rPr>
              <a:t>iş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birliğiniz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bize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her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zaman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35" dirty="0">
                <a:solidFill>
                  <a:srgbClr val="231F20"/>
                </a:solidFill>
                <a:latin typeface="Verdana"/>
                <a:cs typeface="Verdana"/>
              </a:rPr>
              <a:t>güç  </a:t>
            </a:r>
            <a:r>
              <a:rPr spc="-65" dirty="0">
                <a:solidFill>
                  <a:srgbClr val="231F20"/>
                </a:solidFill>
                <a:latin typeface="Verdana"/>
                <a:cs typeface="Verdana"/>
              </a:rPr>
              <a:t>verdi.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Salgın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sürecinde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Bakanlığımızın 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eğitim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faaliyetlerine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yönelik</a:t>
            </a:r>
            <a:r>
              <a:rPr spc="-3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emekleriniz 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gönül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birliğiniz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için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30" dirty="0">
                <a:solidFill>
                  <a:srgbClr val="231F20"/>
                </a:solidFill>
                <a:latin typeface="Verdana"/>
                <a:cs typeface="Verdana"/>
              </a:rPr>
              <a:t>teşekkür</a:t>
            </a:r>
            <a:r>
              <a:rPr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ederiz.</a:t>
            </a:r>
            <a:endParaRPr dirty="0">
              <a:latin typeface="Verdana"/>
              <a:cs typeface="Verdana"/>
            </a:endParaRPr>
          </a:p>
          <a:p>
            <a:pPr marL="12700" marR="5080" algn="ctr">
              <a:lnSpc>
                <a:spcPct val="111100"/>
              </a:lnSpc>
            </a:pPr>
            <a:r>
              <a:rPr spc="30" dirty="0" smtClean="0">
                <a:solidFill>
                  <a:srgbClr val="231F20"/>
                </a:solidFill>
                <a:latin typeface="Verdana"/>
                <a:cs typeface="Verdana"/>
              </a:rPr>
              <a:t>Bu</a:t>
            </a:r>
            <a:r>
              <a:rPr spc="-130"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kez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desteğinize</a:t>
            </a:r>
            <a:r>
              <a:rPr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ihtiyacımız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20" dirty="0">
                <a:solidFill>
                  <a:srgbClr val="231F20"/>
                </a:solidFill>
                <a:latin typeface="Verdana"/>
                <a:cs typeface="Verdana"/>
              </a:rPr>
              <a:t>var.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Süreci  </a:t>
            </a:r>
            <a:r>
              <a:rPr spc="35" dirty="0">
                <a:solidFill>
                  <a:srgbClr val="231F20"/>
                </a:solidFill>
                <a:latin typeface="Verdana"/>
                <a:cs typeface="Verdana"/>
              </a:rPr>
              <a:t>hep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birlikte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atlatacağız.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Aslında</a:t>
            </a:r>
            <a:r>
              <a:rPr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bildiğiniz 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hususları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ailenizin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öğrencilerimizin 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sağlığı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için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hatırlatmak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vurgulamak 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istedik.</a:t>
            </a:r>
            <a:endParaRPr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00B0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65194" y="2831359"/>
            <a:ext cx="1302712" cy="2950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9319" y="2777959"/>
            <a:ext cx="1166727" cy="30040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596476"/>
            <a:ext cx="169354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b="0" spc="-25" dirty="0">
                <a:solidFill>
                  <a:srgbClr val="231F20"/>
                </a:solidFill>
                <a:latin typeface="Roboto"/>
                <a:cs typeface="Roboto"/>
              </a:rPr>
              <a:t>7</a:t>
            </a:r>
            <a:endParaRPr sz="1000">
              <a:latin typeface="Roboto"/>
              <a:cs typeface="Robo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546072"/>
            <a:ext cx="165100" cy="246379"/>
            <a:chOff x="4911947" y="546072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721563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9"/>
                  </a:lnTo>
                  <a:lnTo>
                    <a:pt x="23252" y="13120"/>
                  </a:lnTo>
                  <a:lnTo>
                    <a:pt x="11464" y="23919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9"/>
                  </a:lnTo>
                  <a:lnTo>
                    <a:pt x="141816" y="13120"/>
                  </a:lnTo>
                  <a:lnTo>
                    <a:pt x="128025" y="5039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546072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4"/>
                  </a:lnTo>
                  <a:lnTo>
                    <a:pt x="46317" y="5349"/>
                  </a:lnTo>
                  <a:lnTo>
                    <a:pt x="37922" y="11076"/>
                  </a:lnTo>
                  <a:lnTo>
                    <a:pt x="23161" y="14056"/>
                  </a:lnTo>
                  <a:lnTo>
                    <a:pt x="11107" y="22184"/>
                  </a:lnTo>
                  <a:lnTo>
                    <a:pt x="2980" y="34238"/>
                  </a:lnTo>
                  <a:lnTo>
                    <a:pt x="0" y="48998"/>
                  </a:lnTo>
                  <a:lnTo>
                    <a:pt x="0" y="169686"/>
                  </a:lnTo>
                  <a:lnTo>
                    <a:pt x="5054" y="174741"/>
                  </a:lnTo>
                  <a:lnTo>
                    <a:pt x="120142" y="174741"/>
                  </a:lnTo>
                  <a:lnTo>
                    <a:pt x="125196" y="169686"/>
                  </a:lnTo>
                  <a:lnTo>
                    <a:pt x="125196" y="45379"/>
                  </a:lnTo>
                  <a:lnTo>
                    <a:pt x="98878" y="6450"/>
                  </a:lnTo>
                  <a:lnTo>
                    <a:pt x="75704" y="573"/>
                  </a:lnTo>
                  <a:lnTo>
                    <a:pt x="65559" y="0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606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637133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01"/>
                  </a:lnTo>
                  <a:lnTo>
                    <a:pt x="91897" y="84467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676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582955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630704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868035" cy="8855710"/>
          </a:xfrm>
          <a:custGeom>
            <a:avLst/>
            <a:gdLst/>
            <a:ahLst/>
            <a:cxnLst/>
            <a:rect l="l" t="t" r="r" b="b"/>
            <a:pathLst>
              <a:path w="5868035" h="8855710">
                <a:moveTo>
                  <a:pt x="5867615" y="0"/>
                </a:moveTo>
                <a:lnTo>
                  <a:pt x="0" y="0"/>
                </a:lnTo>
                <a:lnTo>
                  <a:pt x="0" y="8855621"/>
                </a:lnTo>
                <a:lnTo>
                  <a:pt x="5867615" y="8855621"/>
                </a:lnTo>
                <a:lnTo>
                  <a:pt x="5867615" y="0"/>
                </a:lnTo>
                <a:close/>
              </a:path>
            </a:pathLst>
          </a:custGeom>
          <a:solidFill>
            <a:srgbClr val="00B0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4143171"/>
            <a:ext cx="39116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0" dirty="0"/>
              <a:t>ÖĞRENCİMİZE…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47700" y="1152525"/>
            <a:ext cx="3948429" cy="305359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dirty="0">
              <a:latin typeface="Symbol"/>
              <a:cs typeface="Symbol"/>
            </a:endParaRPr>
          </a:p>
          <a:p>
            <a:pPr marL="285115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Ortak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kullanım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alanlarında </a:t>
            </a:r>
            <a:r>
              <a:rPr spc="25" dirty="0">
                <a:solidFill>
                  <a:srgbClr val="231F20"/>
                </a:solidFill>
                <a:latin typeface="Verdana"/>
                <a:cs typeface="Verdana"/>
              </a:rPr>
              <a:t>bulunan  </a:t>
            </a:r>
            <a:r>
              <a:rPr spc="-55" dirty="0">
                <a:solidFill>
                  <a:srgbClr val="231F20"/>
                </a:solidFill>
                <a:latin typeface="Verdana"/>
                <a:cs typeface="Verdana"/>
              </a:rPr>
              <a:t>eşyalara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-40" dirty="0">
                <a:solidFill>
                  <a:srgbClr val="231F20"/>
                </a:solidFill>
                <a:latin typeface="Verdana"/>
                <a:cs typeface="Verdana"/>
              </a:rPr>
              <a:t>yüzeylere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(servis ve </a:t>
            </a:r>
            <a:r>
              <a:rPr spc="25" dirty="0">
                <a:solidFill>
                  <a:srgbClr val="231F20"/>
                </a:solidFill>
                <a:latin typeface="Verdana"/>
                <a:cs typeface="Verdana"/>
              </a:rPr>
              <a:t>toplu 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ulaşım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araçlarındaki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tutamaklar,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kapı  </a:t>
            </a:r>
            <a:r>
              <a:rPr spc="-50" dirty="0">
                <a:solidFill>
                  <a:srgbClr val="231F20"/>
                </a:solidFill>
                <a:latin typeface="Verdana"/>
                <a:cs typeface="Verdana"/>
              </a:rPr>
              <a:t>kolu,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tırabzan, </a:t>
            </a:r>
            <a:r>
              <a:rPr spc="-30" dirty="0">
                <a:solidFill>
                  <a:srgbClr val="231F20"/>
                </a:solidFill>
                <a:latin typeface="Verdana"/>
                <a:cs typeface="Verdana"/>
              </a:rPr>
              <a:t>duvarlar</a:t>
            </a:r>
            <a:r>
              <a:rPr spc="-3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30" dirty="0">
                <a:solidFill>
                  <a:srgbClr val="231F20"/>
                </a:solidFill>
                <a:latin typeface="Verdana"/>
                <a:cs typeface="Verdana"/>
              </a:rPr>
              <a:t>vb.)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dokunmaması; 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dokunması </a:t>
            </a:r>
            <a:r>
              <a:rPr spc="20" dirty="0">
                <a:solidFill>
                  <a:srgbClr val="231F20"/>
                </a:solidFill>
                <a:latin typeface="Verdana"/>
                <a:cs typeface="Verdana"/>
              </a:rPr>
              <a:t>hâlinde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elini </a:t>
            </a:r>
            <a:r>
              <a:rPr spc="-40" dirty="0">
                <a:solidFill>
                  <a:srgbClr val="231F20"/>
                </a:solidFill>
                <a:latin typeface="Verdana"/>
                <a:cs typeface="Verdana"/>
              </a:rPr>
              <a:t>yüzüne,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ağzına,  </a:t>
            </a: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burnuna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gözüne </a:t>
            </a:r>
            <a:r>
              <a:rPr b="1" spc="-90" dirty="0">
                <a:solidFill>
                  <a:srgbClr val="231F20"/>
                </a:solidFill>
                <a:latin typeface="Verdana"/>
                <a:cs typeface="Verdana"/>
              </a:rPr>
              <a:t>temas </a:t>
            </a:r>
            <a:r>
              <a:rPr b="1" spc="-85" dirty="0">
                <a:solidFill>
                  <a:srgbClr val="231F20"/>
                </a:solidFill>
                <a:latin typeface="Verdana"/>
                <a:cs typeface="Verdana"/>
              </a:rPr>
              <a:t>etmemesi  </a:t>
            </a:r>
            <a:r>
              <a:rPr b="1" spc="-95" dirty="0">
                <a:solidFill>
                  <a:srgbClr val="231F20"/>
                </a:solidFill>
                <a:latin typeface="Verdana"/>
                <a:cs typeface="Verdana"/>
              </a:rPr>
              <a:t>gerektiğini</a:t>
            </a:r>
            <a:r>
              <a:rPr spc="-95" dirty="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0100" y="4352925"/>
            <a:ext cx="3794760" cy="211404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sz="1500" dirty="0">
              <a:latin typeface="Symbol"/>
              <a:cs typeface="Symbol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231F20"/>
                </a:solidFill>
                <a:latin typeface="Verdana"/>
                <a:cs typeface="Verdana"/>
              </a:rPr>
              <a:t>E</a:t>
            </a:r>
            <a:r>
              <a:rPr dirty="0" err="1" smtClean="0">
                <a:solidFill>
                  <a:srgbClr val="231F20"/>
                </a:solidFill>
                <a:latin typeface="Verdana"/>
                <a:cs typeface="Verdana"/>
              </a:rPr>
              <a:t>llerini</a:t>
            </a:r>
            <a:r>
              <a:rPr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belirli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aralıklarla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sabun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su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ile  </a:t>
            </a:r>
            <a:r>
              <a:rPr spc="-40" dirty="0">
                <a:solidFill>
                  <a:srgbClr val="231F20"/>
                </a:solidFill>
                <a:latin typeface="Verdana"/>
                <a:cs typeface="Verdana"/>
              </a:rPr>
              <a:t>yıkamasını,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sabun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suyun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30" dirty="0">
                <a:solidFill>
                  <a:srgbClr val="231F20"/>
                </a:solidFill>
                <a:latin typeface="Verdana"/>
                <a:cs typeface="Verdana"/>
              </a:rPr>
              <a:t>bulunmadığı 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durumlarda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kolonya </a:t>
            </a:r>
            <a:r>
              <a:rPr spc="-95" dirty="0">
                <a:solidFill>
                  <a:srgbClr val="231F20"/>
                </a:solidFill>
                <a:latin typeface="Verdana"/>
                <a:cs typeface="Verdana"/>
              </a:rPr>
              <a:t>veya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antiseptik  </a:t>
            </a:r>
            <a:r>
              <a:rPr spc="45" dirty="0">
                <a:solidFill>
                  <a:srgbClr val="231F20"/>
                </a:solidFill>
                <a:latin typeface="Verdana"/>
                <a:cs typeface="Verdana"/>
              </a:rPr>
              <a:t>madde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ile</a:t>
            </a:r>
            <a:r>
              <a:rPr spc="-3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90" dirty="0">
                <a:solidFill>
                  <a:srgbClr val="231F20"/>
                </a:solidFill>
                <a:latin typeface="Verdana"/>
                <a:cs typeface="Verdana"/>
              </a:rPr>
              <a:t>temizlemesini</a:t>
            </a:r>
            <a:r>
              <a:rPr spc="-90" dirty="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" y="6638925"/>
            <a:ext cx="3073400" cy="89511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dirty="0">
              <a:latin typeface="Symbol"/>
              <a:cs typeface="Symbol"/>
            </a:endParaRPr>
          </a:p>
          <a:p>
            <a:pPr marL="285750" indent="-285750" algn="ctr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Kişisel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hijyenine</a:t>
            </a:r>
            <a:r>
              <a:rPr spc="-3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75" dirty="0">
                <a:solidFill>
                  <a:srgbClr val="231F20"/>
                </a:solidFill>
                <a:latin typeface="Verdana"/>
                <a:cs typeface="Verdana"/>
              </a:rPr>
              <a:t>dikkat </a:t>
            </a:r>
            <a:r>
              <a:rPr b="1" spc="-95" dirty="0">
                <a:solidFill>
                  <a:srgbClr val="231F20"/>
                </a:solidFill>
                <a:latin typeface="Verdana"/>
                <a:cs typeface="Verdana"/>
              </a:rPr>
              <a:t>etmesini</a:t>
            </a:r>
            <a:r>
              <a:rPr spc="-95" dirty="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endParaRPr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7700" y="2295525"/>
            <a:ext cx="3772535" cy="12088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dirty="0">
              <a:latin typeface="Symbol"/>
              <a:cs typeface="Symbol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Maskesini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uygun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şekilde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" dirty="0">
                <a:solidFill>
                  <a:srgbClr val="231F20"/>
                </a:solidFill>
                <a:latin typeface="Verdana"/>
                <a:cs typeface="Verdana"/>
              </a:rPr>
              <a:t>kullanmasını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00" dirty="0">
                <a:solidFill>
                  <a:srgbClr val="231F20"/>
                </a:solidFill>
                <a:latin typeface="Verdana"/>
                <a:cs typeface="Verdana"/>
              </a:rPr>
              <a:t>ve 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yanında </a:t>
            </a:r>
            <a:r>
              <a:rPr spc="-20" dirty="0">
                <a:solidFill>
                  <a:srgbClr val="231F20"/>
                </a:solidFill>
                <a:latin typeface="Verdana"/>
                <a:cs typeface="Verdana"/>
              </a:rPr>
              <a:t>yedek maske</a:t>
            </a:r>
            <a:r>
              <a:rPr spc="-3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85" dirty="0">
                <a:solidFill>
                  <a:srgbClr val="231F20"/>
                </a:solidFill>
                <a:latin typeface="Verdana"/>
                <a:cs typeface="Verdana"/>
              </a:rPr>
              <a:t>bulundurmasını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500" y="4048125"/>
            <a:ext cx="3151505" cy="147014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sz="1500" dirty="0">
              <a:latin typeface="Symbol"/>
              <a:cs typeface="Symbol"/>
            </a:endParaRPr>
          </a:p>
          <a:p>
            <a:pPr marL="285115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Okul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idaresinin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belirlediği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hijyen  </a:t>
            </a:r>
            <a:r>
              <a:rPr spc="-15" dirty="0">
                <a:solidFill>
                  <a:srgbClr val="231F20"/>
                </a:solidFill>
                <a:latin typeface="Verdana"/>
                <a:cs typeface="Verdana"/>
              </a:rPr>
              <a:t>kurallarını öğrenerek</a:t>
            </a:r>
            <a:r>
              <a:rPr spc="-2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50" dirty="0">
                <a:solidFill>
                  <a:srgbClr val="231F20"/>
                </a:solidFill>
                <a:latin typeface="Verdana"/>
                <a:cs typeface="Verdana"/>
              </a:rPr>
              <a:t>bu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100" dirty="0">
                <a:solidFill>
                  <a:srgbClr val="231F20"/>
                </a:solidFill>
                <a:latin typeface="Verdana"/>
                <a:cs typeface="Verdana"/>
              </a:rPr>
              <a:t>kurallara </a:t>
            </a:r>
            <a:r>
              <a:rPr b="1" spc="-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105" dirty="0">
                <a:solidFill>
                  <a:srgbClr val="231F20"/>
                </a:solidFill>
                <a:latin typeface="Verdana"/>
                <a:cs typeface="Verdana"/>
              </a:rPr>
              <a:t>uymasını</a:t>
            </a:r>
            <a:r>
              <a:rPr spc="-105" dirty="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endParaRPr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47700" y="2066925"/>
            <a:ext cx="3074670" cy="151631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dirty="0">
              <a:latin typeface="Symbol"/>
              <a:cs typeface="Symbol"/>
            </a:endParaRPr>
          </a:p>
          <a:p>
            <a:pPr marL="285750" indent="-285750" algn="ctr">
              <a:lnSpc>
                <a:spcPct val="111100"/>
              </a:lnSpc>
              <a:buFont typeface="Wingdings" panose="05000000000000000000" pitchFamily="2" charset="2"/>
              <a:buChar char="Ø"/>
            </a:pPr>
            <a:r>
              <a:rPr spc="15" dirty="0">
                <a:solidFill>
                  <a:srgbClr val="231F20"/>
                </a:solidFill>
                <a:latin typeface="Verdana"/>
                <a:cs typeface="Verdana"/>
              </a:rPr>
              <a:t>Okulda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60" dirty="0">
                <a:solidFill>
                  <a:srgbClr val="231F20"/>
                </a:solidFill>
                <a:latin typeface="Verdana"/>
                <a:cs typeface="Verdana"/>
              </a:rPr>
              <a:t>sosyal</a:t>
            </a:r>
            <a:r>
              <a:rPr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231F20"/>
                </a:solidFill>
                <a:latin typeface="Verdana"/>
                <a:cs typeface="Verdana"/>
              </a:rPr>
              <a:t>alanlarda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60" dirty="0">
                <a:solidFill>
                  <a:srgbClr val="231F20"/>
                </a:solidFill>
                <a:latin typeface="Verdana"/>
                <a:cs typeface="Verdana"/>
              </a:rPr>
              <a:t>sosyal  </a:t>
            </a:r>
            <a:r>
              <a:rPr spc="-35" dirty="0">
                <a:solidFill>
                  <a:srgbClr val="231F20"/>
                </a:solidFill>
                <a:latin typeface="Verdana"/>
                <a:cs typeface="Verdana"/>
              </a:rPr>
              <a:t>mesafeye </a:t>
            </a:r>
            <a:r>
              <a:rPr b="1" spc="-75" dirty="0">
                <a:solidFill>
                  <a:srgbClr val="231F20"/>
                </a:solidFill>
                <a:latin typeface="Verdana"/>
                <a:cs typeface="Verdana"/>
              </a:rPr>
              <a:t>dikkat</a:t>
            </a:r>
            <a:r>
              <a:rPr b="1" spc="-2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95" dirty="0">
                <a:solidFill>
                  <a:srgbClr val="231F20"/>
                </a:solidFill>
                <a:latin typeface="Verdana"/>
                <a:cs typeface="Verdana"/>
              </a:rPr>
              <a:t>etmesini</a:t>
            </a:r>
            <a:r>
              <a:rPr spc="-95" dirty="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900" y="4200525"/>
            <a:ext cx="3423920" cy="86946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85750" indent="-285750" algn="ctr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rgbClr val="231F20"/>
                </a:solidFill>
                <a:latin typeface="Symbol"/>
                <a:cs typeface="Verdana"/>
              </a:rPr>
              <a:t> </a:t>
            </a:r>
            <a:r>
              <a:rPr spc="-25" dirty="0" err="1" smtClean="0">
                <a:solidFill>
                  <a:srgbClr val="231F20"/>
                </a:solidFill>
                <a:latin typeface="Verdana"/>
                <a:cs typeface="Verdana"/>
              </a:rPr>
              <a:t>Arkadaşlarıyla</a:t>
            </a:r>
            <a:r>
              <a:rPr spc="-25" dirty="0" smtClean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65" dirty="0">
                <a:solidFill>
                  <a:srgbClr val="231F20"/>
                </a:solidFill>
                <a:latin typeface="Verdana"/>
                <a:cs typeface="Verdana"/>
              </a:rPr>
              <a:t>yiyecek, </a:t>
            </a:r>
            <a:r>
              <a:rPr dirty="0">
                <a:solidFill>
                  <a:srgbClr val="231F20"/>
                </a:solidFill>
                <a:latin typeface="Verdana"/>
                <a:cs typeface="Verdana"/>
              </a:rPr>
              <a:t>içecek</a:t>
            </a:r>
            <a:r>
              <a:rPr spc="-3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85" dirty="0">
                <a:solidFill>
                  <a:srgbClr val="231F20"/>
                </a:solidFill>
                <a:latin typeface="Verdana"/>
                <a:cs typeface="Verdana"/>
              </a:rPr>
              <a:t>ve</a:t>
            </a:r>
            <a:r>
              <a:rPr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231F20"/>
                </a:solidFill>
                <a:latin typeface="Verdana"/>
                <a:cs typeface="Verdana"/>
              </a:rPr>
              <a:t>araç </a:t>
            </a:r>
            <a:r>
              <a:rPr spc="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231F20"/>
                </a:solidFill>
                <a:latin typeface="Verdana"/>
                <a:cs typeface="Verdana"/>
              </a:rPr>
              <a:t>gereçlerini</a:t>
            </a:r>
            <a:r>
              <a:rPr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b="1" spc="-95" dirty="0">
                <a:solidFill>
                  <a:srgbClr val="231F20"/>
                </a:solidFill>
                <a:latin typeface="Verdana"/>
                <a:cs typeface="Verdana"/>
              </a:rPr>
              <a:t>paylaşmamasını</a:t>
            </a:r>
            <a:r>
              <a:rPr spc="-95" dirty="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9700" y="5876925"/>
            <a:ext cx="21412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70" dirty="0">
                <a:solidFill>
                  <a:srgbClr val="ED2024"/>
                </a:solidFill>
                <a:latin typeface="Verdana"/>
                <a:cs typeface="Verdana"/>
              </a:rPr>
              <a:t>TEMB</a:t>
            </a:r>
            <a:r>
              <a:rPr sz="2000" b="1" spc="-455" dirty="0">
                <a:solidFill>
                  <a:srgbClr val="ED2024"/>
                </a:solidFill>
                <a:latin typeface="Verdana"/>
                <a:cs typeface="Verdana"/>
              </a:rPr>
              <a:t>İ</a:t>
            </a:r>
            <a:r>
              <a:rPr sz="2000" b="1" spc="-95" dirty="0">
                <a:solidFill>
                  <a:srgbClr val="ED2024"/>
                </a:solidFill>
                <a:latin typeface="Verdana"/>
                <a:cs typeface="Verdana"/>
              </a:rPr>
              <a:t>HLEY</a:t>
            </a:r>
            <a:r>
              <a:rPr sz="2000" b="1" spc="-455" dirty="0">
                <a:solidFill>
                  <a:srgbClr val="ED2024"/>
                </a:solidFill>
                <a:latin typeface="Verdana"/>
                <a:cs typeface="Verdana"/>
              </a:rPr>
              <a:t>İ</a:t>
            </a:r>
            <a:r>
              <a:rPr sz="2000" b="1" spc="-125" dirty="0">
                <a:solidFill>
                  <a:srgbClr val="ED2024"/>
                </a:solidFill>
                <a:latin typeface="Verdana"/>
                <a:cs typeface="Verdana"/>
              </a:rPr>
              <a:t>N</a:t>
            </a:r>
            <a:r>
              <a:rPr sz="2000" b="1" spc="-455" dirty="0">
                <a:solidFill>
                  <a:srgbClr val="ED2024"/>
                </a:solidFill>
                <a:latin typeface="Verdana"/>
                <a:cs typeface="Verdana"/>
              </a:rPr>
              <a:t>İ</a:t>
            </a:r>
            <a:r>
              <a:rPr sz="2000" b="1" spc="-165" dirty="0">
                <a:solidFill>
                  <a:srgbClr val="ED2024"/>
                </a:solidFill>
                <a:latin typeface="Verdana"/>
                <a:cs typeface="Verdana"/>
              </a:rPr>
              <a:t>Z!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45</TotalTime>
  <Words>521</Words>
  <Application>Microsoft Office PowerPoint</Application>
  <PresentationFormat>Özel</PresentationFormat>
  <Paragraphs>81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3" baseType="lpstr">
      <vt:lpstr>Arial</vt:lpstr>
      <vt:lpstr>Gill Sans MT</vt:lpstr>
      <vt:lpstr>Roboto</vt:lpstr>
      <vt:lpstr>Symbol</vt:lpstr>
      <vt:lpstr>Times New Roman</vt:lpstr>
      <vt:lpstr>Trebuchet MS</vt:lpstr>
      <vt:lpstr>Verdana</vt:lpstr>
      <vt:lpstr>Wingdings</vt:lpstr>
      <vt:lpstr>Gallery</vt:lpstr>
      <vt:lpstr>PowerPoint Sunusu</vt:lpstr>
      <vt:lpstr>PowerPoint Sunusu</vt:lpstr>
      <vt:lpstr>ÇOCUKLARIMIZIN  SAĞLIĞI İÇİN  VELİLERİMİZLE  YENİDEN  BİRLİKTE…</vt:lpstr>
      <vt:lpstr>PowerPoint Sunusu</vt:lpstr>
      <vt:lpstr>PowerPoint Sunusu</vt:lpstr>
      <vt:lpstr>ÖĞRENCİMİZE…</vt:lpstr>
      <vt:lpstr>PowerPoint Sunusu</vt:lpstr>
      <vt:lpstr>PowerPoint Sunusu</vt:lpstr>
      <vt:lpstr>PowerPoint Sunusu</vt:lpstr>
      <vt:lpstr>PowerPoint Sunusu</vt:lpstr>
      <vt:lpstr>ÖNEMSEYİNİZ!</vt:lpstr>
      <vt:lpstr>PowerPoint Sunusu</vt:lpstr>
      <vt:lpstr>PowerPoint Sunusu</vt:lpstr>
      <vt:lpstr>PowerPoint Sunusu</vt:lpstr>
      <vt:lpstr>PowerPoint Sunusu</vt:lpstr>
      <vt:lpstr>ÖNEMSEYİNİZ!</vt:lpstr>
      <vt:lpstr>PowerPoint Sunusu</vt:lpstr>
      <vt:lpstr>PowerPoint Sunusu</vt:lpstr>
      <vt:lpstr>PowerPoint Sunusu</vt:lpstr>
      <vt:lpstr>ÖNEMSEYİNİZ!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 VEL.indd</dc:title>
  <dc:creator>Mak Grup Grafik</dc:creator>
  <cp:lastModifiedBy>TAS</cp:lastModifiedBy>
  <cp:revision>10</cp:revision>
  <dcterms:created xsi:type="dcterms:W3CDTF">2021-03-05T20:25:06Z</dcterms:created>
  <dcterms:modified xsi:type="dcterms:W3CDTF">2021-03-09T10:29:19Z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2021-03-05T00:00:00Z</vt:filetime>
  </property>
</Properties>
</file>